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Lst>
  <p:notesMasterIdLst>
    <p:notesMasterId r:id="rId32"/>
  </p:notesMasterIdLst>
  <p:sldIdLst>
    <p:sldId id="261" r:id="rId2"/>
    <p:sldId id="264" r:id="rId3"/>
    <p:sldId id="263" r:id="rId4"/>
    <p:sldId id="265" r:id="rId5"/>
    <p:sldId id="267" r:id="rId6"/>
    <p:sldId id="266"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ué Navarrete Maldonado" initials="JNM" lastIdx="7" clrIdx="0">
    <p:extLst>
      <p:ext uri="{19B8F6BF-5375-455C-9EA6-DF929625EA0E}">
        <p15:presenceInfo xmlns:p15="http://schemas.microsoft.com/office/powerpoint/2012/main" userId="4bdb83e861e3cd3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85076" autoAdjust="0"/>
  </p:normalViewPr>
  <p:slideViewPr>
    <p:cSldViewPr snapToGrid="0">
      <p:cViewPr varScale="1">
        <p:scale>
          <a:sx n="64" d="100"/>
          <a:sy n="64" d="100"/>
        </p:scale>
        <p:origin x="92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DA102-A677-4588-A0AA-CFCC58066772}" type="datetimeFigureOut">
              <a:rPr lang="es-MX" smtClean="0"/>
              <a:t>15/06/2020</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510EC0-D5AF-49BE-8E05-BA497A5C0D59}" type="slidenum">
              <a:rPr lang="es-MX" smtClean="0"/>
              <a:t>‹Nº›</a:t>
            </a:fld>
            <a:endParaRPr lang="es-MX"/>
          </a:p>
        </p:txBody>
      </p:sp>
    </p:spTree>
    <p:extLst>
      <p:ext uri="{BB962C8B-B14F-4D97-AF65-F5344CB8AC3E}">
        <p14:creationId xmlns:p14="http://schemas.microsoft.com/office/powerpoint/2010/main" val="44819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3223E1-12C5-4EA6-8AF8-9EAEFB5DE346}" type="slidenum">
              <a:rPr lang="es-MX" smtClean="0"/>
              <a:pPr/>
              <a:t>1</a:t>
            </a:fld>
            <a:endParaRPr lang="es-MX"/>
          </a:p>
        </p:txBody>
      </p:sp>
    </p:spTree>
    <p:extLst>
      <p:ext uri="{BB962C8B-B14F-4D97-AF65-F5344CB8AC3E}">
        <p14:creationId xmlns:p14="http://schemas.microsoft.com/office/powerpoint/2010/main" val="270224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ea typeface="+mn-ea"/>
                <a:cs typeface="+mn-cs"/>
              </a:rPr>
              <a:t>LA DIRECCIÓN DE ADQUISICIONES DE BIENES Y SERVICIOS Y LA TESORERIA DE LA UNIVERSIDAD MICHOACANA DE SAN NICOLÁS DE HIDALGO</a:t>
            </a:r>
          </a:p>
          <a:p>
            <a:endParaRPr lang="es-MX" dirty="0"/>
          </a:p>
        </p:txBody>
      </p:sp>
      <p:sp>
        <p:nvSpPr>
          <p:cNvPr id="4" name="Marcador de número de diapositiva 3"/>
          <p:cNvSpPr>
            <a:spLocks noGrp="1"/>
          </p:cNvSpPr>
          <p:nvPr>
            <p:ph type="sldNum" sz="quarter" idx="5"/>
          </p:nvPr>
        </p:nvSpPr>
        <p:spPr/>
        <p:txBody>
          <a:bodyPr/>
          <a:lstStyle/>
          <a:p>
            <a:fld id="{49510EC0-D5AF-49BE-8E05-BA497A5C0D59}" type="slidenum">
              <a:rPr lang="es-MX" smtClean="0"/>
              <a:t>2</a:t>
            </a:fld>
            <a:endParaRPr lang="es-MX"/>
          </a:p>
        </p:txBody>
      </p:sp>
    </p:spTree>
    <p:extLst>
      <p:ext uri="{BB962C8B-B14F-4D97-AF65-F5344CB8AC3E}">
        <p14:creationId xmlns:p14="http://schemas.microsoft.com/office/powerpoint/2010/main" val="350038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200" dirty="0"/>
              <a:t>Con el propósito de contar con un medio que permita el registro de  los bienes y servicios necesarios para la operatividad de las Dependencias de la Universidad, e integrar el </a:t>
            </a:r>
            <a:r>
              <a:rPr lang="es-MX" sz="1200" dirty="0"/>
              <a:t>Programa Anual de Adquisiciones, Arrendamientos y Servicios</a:t>
            </a:r>
            <a:r>
              <a:rPr lang="es-ES" sz="1200" dirty="0"/>
              <a:t>; se ha desarrollado un apartado específico en el Sistema Interno de la Tesorería de la Universidad Michoacana, de manera que al ingresar datos concisos, se pueda emitir un reporte detallado para  realizar el citado Programa.</a:t>
            </a:r>
            <a:endParaRPr lang="es-MX" sz="1200" dirty="0"/>
          </a:p>
          <a:p>
            <a:endParaRPr lang="es-MX" dirty="0"/>
          </a:p>
        </p:txBody>
      </p:sp>
      <p:sp>
        <p:nvSpPr>
          <p:cNvPr id="4" name="Marcador de número de diapositiva 3"/>
          <p:cNvSpPr>
            <a:spLocks noGrp="1"/>
          </p:cNvSpPr>
          <p:nvPr>
            <p:ph type="sldNum" sz="quarter" idx="5"/>
          </p:nvPr>
        </p:nvSpPr>
        <p:spPr/>
        <p:txBody>
          <a:bodyPr/>
          <a:lstStyle/>
          <a:p>
            <a:fld id="{49510EC0-D5AF-49BE-8E05-BA497A5C0D59}" type="slidenum">
              <a:rPr lang="es-MX" smtClean="0"/>
              <a:t>4</a:t>
            </a:fld>
            <a:endParaRPr lang="es-MX"/>
          </a:p>
        </p:txBody>
      </p:sp>
    </p:spTree>
    <p:extLst>
      <p:ext uri="{BB962C8B-B14F-4D97-AF65-F5344CB8AC3E}">
        <p14:creationId xmlns:p14="http://schemas.microsoft.com/office/powerpoint/2010/main" val="603202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EL PROGRAMA ANUAL DE ADQUISICIONES, ARRENDAMIENTOS Y SERVICIOS </a:t>
            </a:r>
            <a:r>
              <a:rPr lang="es-MX" sz="1200" dirty="0">
                <a:latin typeface="Calibri" panose="020F0502020204030204" pitchFamily="34" charset="0"/>
                <a:ea typeface="Calibri" panose="020F0502020204030204" pitchFamily="34" charset="0"/>
                <a:cs typeface="Calibri" panose="020F0502020204030204" pitchFamily="34" charset="0"/>
              </a:rPr>
              <a:t>se integra y elabora en ejercicio de la facultades contenidas en el Artículo 89 del Reglamento Interno y Actualización de la Estructura Organizacional de la Universidad;</a:t>
            </a:r>
          </a:p>
          <a:p>
            <a:r>
              <a:rPr lang="es-MX" sz="1200" dirty="0">
                <a:latin typeface="Calibri" panose="020F0502020204030204" pitchFamily="34" charset="0"/>
                <a:ea typeface="Calibri" panose="020F0502020204030204" pitchFamily="34" charset="0"/>
                <a:cs typeface="Calibri" panose="020F0502020204030204" pitchFamily="34" charset="0"/>
              </a:rPr>
              <a:t> y se rige conforme al Título Tercero, Artículos 15 y 16, del Reglamento para la Adquisición, Arrendamiento de Bienes Muebles e Inmuebles y Contratación de Servicio de la UMSNH, Numeral 6.1.6 del Manual Administrativo de Aplicación General en Materia de Adquisiciones, Arrendamiento de Bienes Muebles e Inmuebles y Contratación de Servicios, y CONFORME A las normas jurídicas aplicables en la materia; así como de las Bases y Lineamientos.</a:t>
            </a:r>
            <a:endParaRPr lang="es-MX" dirty="0"/>
          </a:p>
        </p:txBody>
      </p:sp>
      <p:sp>
        <p:nvSpPr>
          <p:cNvPr id="4" name="Marcador de número de diapositiva 3"/>
          <p:cNvSpPr>
            <a:spLocks noGrp="1"/>
          </p:cNvSpPr>
          <p:nvPr>
            <p:ph type="sldNum" sz="quarter" idx="5"/>
          </p:nvPr>
        </p:nvSpPr>
        <p:spPr/>
        <p:txBody>
          <a:bodyPr/>
          <a:lstStyle/>
          <a:p>
            <a:fld id="{49510EC0-D5AF-49BE-8E05-BA497A5C0D59}" type="slidenum">
              <a:rPr lang="es-MX" smtClean="0"/>
              <a:t>5</a:t>
            </a:fld>
            <a:endParaRPr lang="es-MX"/>
          </a:p>
        </p:txBody>
      </p:sp>
    </p:spTree>
    <p:extLst>
      <p:ext uri="{BB962C8B-B14F-4D97-AF65-F5344CB8AC3E}">
        <p14:creationId xmlns:p14="http://schemas.microsoft.com/office/powerpoint/2010/main" val="3537015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PARA INGRESAR AL SISTEMA, Primeramente, se deberá contar con un equipo QUE TENGA  acceso a internet, a través del navegador de su preferencia,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Es conveniente que dicho equipo tenga conexión directa a una impresora, dada la necesidad de contar con el reporte de registros en forma impresa para posteriores los trámites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 Y SE deberá entrar al sitio:     WWW.SITUM.UMICH.MX/DEPENDENCIAS</a:t>
            </a:r>
            <a:endParaRPr lang="es-MX"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5"/>
          </p:nvPr>
        </p:nvSpPr>
        <p:spPr/>
        <p:txBody>
          <a:bodyPr/>
          <a:lstStyle/>
          <a:p>
            <a:fld id="{49510EC0-D5AF-49BE-8E05-BA497A5C0D59}" type="slidenum">
              <a:rPr lang="es-MX" smtClean="0"/>
              <a:t>6</a:t>
            </a:fld>
            <a:endParaRPr lang="es-MX"/>
          </a:p>
        </p:txBody>
      </p:sp>
    </p:spTree>
    <p:extLst>
      <p:ext uri="{BB962C8B-B14F-4D97-AF65-F5344CB8AC3E}">
        <p14:creationId xmlns:p14="http://schemas.microsoft.com/office/powerpoint/2010/main" val="3327151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9510EC0-D5AF-49BE-8E05-BA497A5C0D59}" type="slidenum">
              <a:rPr lang="es-MX" smtClean="0"/>
              <a:t>20</a:t>
            </a:fld>
            <a:endParaRPr lang="es-MX"/>
          </a:p>
        </p:txBody>
      </p:sp>
    </p:spTree>
    <p:extLst>
      <p:ext uri="{BB962C8B-B14F-4D97-AF65-F5344CB8AC3E}">
        <p14:creationId xmlns:p14="http://schemas.microsoft.com/office/powerpoint/2010/main" val="888866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9510EC0-D5AF-49BE-8E05-BA497A5C0D59}" type="slidenum">
              <a:rPr lang="es-MX" smtClean="0"/>
              <a:t>21</a:t>
            </a:fld>
            <a:endParaRPr lang="es-MX"/>
          </a:p>
        </p:txBody>
      </p:sp>
    </p:spTree>
    <p:extLst>
      <p:ext uri="{BB962C8B-B14F-4D97-AF65-F5344CB8AC3E}">
        <p14:creationId xmlns:p14="http://schemas.microsoft.com/office/powerpoint/2010/main" val="316454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9510EC0-D5AF-49BE-8E05-BA497A5C0D59}" type="slidenum">
              <a:rPr lang="es-MX" smtClean="0"/>
              <a:t>23</a:t>
            </a:fld>
            <a:endParaRPr lang="es-MX"/>
          </a:p>
        </p:txBody>
      </p:sp>
    </p:spTree>
    <p:extLst>
      <p:ext uri="{BB962C8B-B14F-4D97-AF65-F5344CB8AC3E}">
        <p14:creationId xmlns:p14="http://schemas.microsoft.com/office/powerpoint/2010/main" val="3522987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25E6BF8-45F1-46E2-870A-027615E9140F}" type="datetimeFigureOut">
              <a:rPr lang="es-MX" smtClean="0"/>
              <a:t>15/06/2020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1D3251B-13BD-4DD1-BB29-50F7F9B339BE}" type="slidenum">
              <a:rPr lang="es-MX" smtClean="0"/>
              <a:t>‹Nº›</a:t>
            </a:fld>
            <a:endParaRPr lang="es-MX"/>
          </a:p>
        </p:txBody>
      </p:sp>
    </p:spTree>
    <p:extLst>
      <p:ext uri="{BB962C8B-B14F-4D97-AF65-F5344CB8AC3E}">
        <p14:creationId xmlns:p14="http://schemas.microsoft.com/office/powerpoint/2010/main" val="20231608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25E6BF8-45F1-46E2-870A-027615E9140F}" type="datetimeFigureOut">
              <a:rPr lang="es-MX" smtClean="0"/>
              <a:t>15/06/2020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1D3251B-13BD-4DD1-BB29-50F7F9B339BE}" type="slidenum">
              <a:rPr lang="es-MX" smtClean="0"/>
              <a:t>‹Nº›</a:t>
            </a:fld>
            <a:endParaRPr lang="es-MX"/>
          </a:p>
        </p:txBody>
      </p:sp>
    </p:spTree>
    <p:extLst>
      <p:ext uri="{BB962C8B-B14F-4D97-AF65-F5344CB8AC3E}">
        <p14:creationId xmlns:p14="http://schemas.microsoft.com/office/powerpoint/2010/main" val="1233841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25E6BF8-45F1-46E2-870A-027615E9140F}" type="datetimeFigureOut">
              <a:rPr lang="es-MX" smtClean="0"/>
              <a:t>15/06/2020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1D3251B-13BD-4DD1-BB29-50F7F9B339BE}" type="slidenum">
              <a:rPr lang="es-MX" smtClean="0"/>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51036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25E6BF8-45F1-46E2-870A-027615E9140F}" type="datetimeFigureOut">
              <a:rPr lang="es-MX" smtClean="0"/>
              <a:t>15/06/2020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1D3251B-13BD-4DD1-BB29-50F7F9B339BE}" type="slidenum">
              <a:rPr lang="es-MX" smtClean="0"/>
              <a:t>‹Nº›</a:t>
            </a:fld>
            <a:endParaRPr lang="es-MX"/>
          </a:p>
        </p:txBody>
      </p:sp>
    </p:spTree>
    <p:extLst>
      <p:ext uri="{BB962C8B-B14F-4D97-AF65-F5344CB8AC3E}">
        <p14:creationId xmlns:p14="http://schemas.microsoft.com/office/powerpoint/2010/main" val="4000952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25E6BF8-45F1-46E2-870A-027615E9140F}" type="datetimeFigureOut">
              <a:rPr lang="es-MX" smtClean="0"/>
              <a:t>15/06/2020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1D3251B-13BD-4DD1-BB29-50F7F9B339BE}" type="slidenum">
              <a:rPr lang="es-MX" smtClean="0"/>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86629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25E6BF8-45F1-46E2-870A-027615E9140F}" type="datetimeFigureOut">
              <a:rPr lang="es-MX" smtClean="0"/>
              <a:t>15/06/2020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1D3251B-13BD-4DD1-BB29-50F7F9B339BE}" type="slidenum">
              <a:rPr lang="es-MX" smtClean="0"/>
              <a:t>‹Nº›</a:t>
            </a:fld>
            <a:endParaRPr lang="es-MX"/>
          </a:p>
        </p:txBody>
      </p:sp>
    </p:spTree>
    <p:extLst>
      <p:ext uri="{BB962C8B-B14F-4D97-AF65-F5344CB8AC3E}">
        <p14:creationId xmlns:p14="http://schemas.microsoft.com/office/powerpoint/2010/main" val="106098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5E6BF8-45F1-46E2-870A-027615E9140F}" type="datetimeFigureOut">
              <a:rPr lang="es-MX" smtClean="0"/>
              <a:t>15/06/2020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1D3251B-13BD-4DD1-BB29-50F7F9B339BE}" type="slidenum">
              <a:rPr lang="es-MX" smtClean="0"/>
              <a:t>‹Nº›</a:t>
            </a:fld>
            <a:endParaRPr lang="es-MX"/>
          </a:p>
        </p:txBody>
      </p:sp>
    </p:spTree>
    <p:extLst>
      <p:ext uri="{BB962C8B-B14F-4D97-AF65-F5344CB8AC3E}">
        <p14:creationId xmlns:p14="http://schemas.microsoft.com/office/powerpoint/2010/main" val="42468974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5E6BF8-45F1-46E2-870A-027615E9140F}" type="datetimeFigureOut">
              <a:rPr lang="es-MX" smtClean="0"/>
              <a:t>15/06/2020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1D3251B-13BD-4DD1-BB29-50F7F9B339BE}" type="slidenum">
              <a:rPr lang="es-MX" smtClean="0"/>
              <a:t>‹Nº›</a:t>
            </a:fld>
            <a:endParaRPr lang="es-MX"/>
          </a:p>
        </p:txBody>
      </p:sp>
    </p:spTree>
    <p:extLst>
      <p:ext uri="{BB962C8B-B14F-4D97-AF65-F5344CB8AC3E}">
        <p14:creationId xmlns:p14="http://schemas.microsoft.com/office/powerpoint/2010/main" val="135374482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5E6BF8-45F1-46E2-870A-027615E9140F}" type="datetimeFigureOut">
              <a:rPr lang="es-MX" smtClean="0"/>
              <a:t>15/06/2020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1D3251B-13BD-4DD1-BB29-50F7F9B339BE}" type="slidenum">
              <a:rPr lang="es-MX" smtClean="0"/>
              <a:t>‹Nº›</a:t>
            </a:fld>
            <a:endParaRPr lang="es-MX"/>
          </a:p>
        </p:txBody>
      </p:sp>
    </p:spTree>
    <p:extLst>
      <p:ext uri="{BB962C8B-B14F-4D97-AF65-F5344CB8AC3E}">
        <p14:creationId xmlns:p14="http://schemas.microsoft.com/office/powerpoint/2010/main" val="25175387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25E6BF8-45F1-46E2-870A-027615E9140F}" type="datetimeFigureOut">
              <a:rPr lang="es-MX" smtClean="0"/>
              <a:t>15/06/2020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1D3251B-13BD-4DD1-BB29-50F7F9B339BE}" type="slidenum">
              <a:rPr lang="es-MX" smtClean="0"/>
              <a:t>‹Nº›</a:t>
            </a:fld>
            <a:endParaRPr lang="es-MX"/>
          </a:p>
        </p:txBody>
      </p:sp>
    </p:spTree>
    <p:extLst>
      <p:ext uri="{BB962C8B-B14F-4D97-AF65-F5344CB8AC3E}">
        <p14:creationId xmlns:p14="http://schemas.microsoft.com/office/powerpoint/2010/main" val="18877031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25E6BF8-45F1-46E2-870A-027615E9140F}" type="datetimeFigureOut">
              <a:rPr lang="es-MX" smtClean="0"/>
              <a:t>15/06/2020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1D3251B-13BD-4DD1-BB29-50F7F9B339BE}" type="slidenum">
              <a:rPr lang="es-MX" smtClean="0"/>
              <a:t>‹Nº›</a:t>
            </a:fld>
            <a:endParaRPr lang="es-MX"/>
          </a:p>
        </p:txBody>
      </p:sp>
    </p:spTree>
    <p:extLst>
      <p:ext uri="{BB962C8B-B14F-4D97-AF65-F5344CB8AC3E}">
        <p14:creationId xmlns:p14="http://schemas.microsoft.com/office/powerpoint/2010/main" val="40043044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25E6BF8-45F1-46E2-870A-027615E9140F}" type="datetimeFigureOut">
              <a:rPr lang="es-MX" smtClean="0"/>
              <a:t>15/06/2020</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C1D3251B-13BD-4DD1-BB29-50F7F9B339BE}" type="slidenum">
              <a:rPr lang="es-MX" smtClean="0"/>
              <a:t>‹Nº›</a:t>
            </a:fld>
            <a:endParaRPr lang="es-MX"/>
          </a:p>
        </p:txBody>
      </p:sp>
    </p:spTree>
    <p:extLst>
      <p:ext uri="{BB962C8B-B14F-4D97-AF65-F5344CB8AC3E}">
        <p14:creationId xmlns:p14="http://schemas.microsoft.com/office/powerpoint/2010/main" val="24570399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25E6BF8-45F1-46E2-870A-027615E9140F}" type="datetimeFigureOut">
              <a:rPr lang="es-MX" smtClean="0"/>
              <a:t>15/06/2020</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C1D3251B-13BD-4DD1-BB29-50F7F9B339BE}" type="slidenum">
              <a:rPr lang="es-MX" smtClean="0"/>
              <a:t>‹Nº›</a:t>
            </a:fld>
            <a:endParaRPr lang="es-MX"/>
          </a:p>
        </p:txBody>
      </p:sp>
    </p:spTree>
    <p:extLst>
      <p:ext uri="{BB962C8B-B14F-4D97-AF65-F5344CB8AC3E}">
        <p14:creationId xmlns:p14="http://schemas.microsoft.com/office/powerpoint/2010/main" val="10189745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E6BF8-45F1-46E2-870A-027615E9140F}" type="datetimeFigureOut">
              <a:rPr lang="es-MX" smtClean="0"/>
              <a:t>15/06/2020</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C1D3251B-13BD-4DD1-BB29-50F7F9B339BE}" type="slidenum">
              <a:rPr lang="es-MX" smtClean="0"/>
              <a:t>‹Nº›</a:t>
            </a:fld>
            <a:endParaRPr lang="es-MX"/>
          </a:p>
        </p:txBody>
      </p:sp>
    </p:spTree>
    <p:extLst>
      <p:ext uri="{BB962C8B-B14F-4D97-AF65-F5344CB8AC3E}">
        <p14:creationId xmlns:p14="http://schemas.microsoft.com/office/powerpoint/2010/main" val="211426762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25E6BF8-45F1-46E2-870A-027615E9140F}" type="datetimeFigureOut">
              <a:rPr lang="es-MX" smtClean="0"/>
              <a:t>15/06/2020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1D3251B-13BD-4DD1-BB29-50F7F9B339BE}" type="slidenum">
              <a:rPr lang="es-MX" smtClean="0"/>
              <a:t>‹Nº›</a:t>
            </a:fld>
            <a:endParaRPr lang="es-MX"/>
          </a:p>
        </p:txBody>
      </p:sp>
    </p:spTree>
    <p:extLst>
      <p:ext uri="{BB962C8B-B14F-4D97-AF65-F5344CB8AC3E}">
        <p14:creationId xmlns:p14="http://schemas.microsoft.com/office/powerpoint/2010/main" val="110804393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1D3251B-13BD-4DD1-BB29-50F7F9B339BE}" type="slidenum">
              <a:rPr lang="es-MX" smtClean="0"/>
              <a:t>‹Nº›</a:t>
            </a:fld>
            <a:endParaRPr lang="es-MX"/>
          </a:p>
        </p:txBody>
      </p:sp>
      <p:sp>
        <p:nvSpPr>
          <p:cNvPr id="5" name="Date Placeholder 4"/>
          <p:cNvSpPr>
            <a:spLocks noGrp="1"/>
          </p:cNvSpPr>
          <p:nvPr>
            <p:ph type="dt" sz="half" idx="10"/>
          </p:nvPr>
        </p:nvSpPr>
        <p:spPr/>
        <p:txBody>
          <a:bodyPr/>
          <a:lstStyle/>
          <a:p>
            <a:fld id="{725E6BF8-45F1-46E2-870A-027615E9140F}" type="datetimeFigureOut">
              <a:rPr lang="es-MX" smtClean="0"/>
              <a:t>15/06/2020</a:t>
            </a:fld>
            <a:endParaRPr lang="es-MX"/>
          </a:p>
        </p:txBody>
      </p:sp>
    </p:spTree>
    <p:extLst>
      <p:ext uri="{BB962C8B-B14F-4D97-AF65-F5344CB8AC3E}">
        <p14:creationId xmlns:p14="http://schemas.microsoft.com/office/powerpoint/2010/main" val="324610678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25E6BF8-45F1-46E2-870A-027615E9140F}" type="datetimeFigureOut">
              <a:rPr lang="es-MX" smtClean="0"/>
              <a:t>15/06/2020</a:t>
            </a:fld>
            <a:endParaRPr lang="es-MX"/>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1D3251B-13BD-4DD1-BB29-50F7F9B339BE}" type="slidenum">
              <a:rPr lang="es-MX" smtClean="0"/>
              <a:t>‹Nº›</a:t>
            </a:fld>
            <a:endParaRPr lang="es-MX"/>
          </a:p>
        </p:txBody>
      </p:sp>
    </p:spTree>
    <p:extLst>
      <p:ext uri="{BB962C8B-B14F-4D97-AF65-F5344CB8AC3E}">
        <p14:creationId xmlns:p14="http://schemas.microsoft.com/office/powerpoint/2010/main" val="420667879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media" Target="../media/media9.m4a"/><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media" Target="../media/media10.m4a"/><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audio" Target="NULL" TargetMode="Externa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media" Target="../media/media12.m4a"/><Relationship Id="rId2" Type="http://schemas.openxmlformats.org/officeDocument/2006/relationships/audio" Target="NULL" TargetMode="Externa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media" Target="../media/media13.m4a"/><Relationship Id="rId2" Type="http://schemas.openxmlformats.org/officeDocument/2006/relationships/audio" Target="NULL" TargetMode="Externa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media" Target="../media/media14.m4a"/><Relationship Id="rId2" Type="http://schemas.openxmlformats.org/officeDocument/2006/relationships/audio" Target="NULL" TargetMode="Externa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media" Target="../media/media15.m4a"/><Relationship Id="rId2" Type="http://schemas.openxmlformats.org/officeDocument/2006/relationships/audio" Target="NULL" TargetMode="Externa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media" Target="../media/media16.m4a"/><Relationship Id="rId2" Type="http://schemas.openxmlformats.org/officeDocument/2006/relationships/audio" Target="NULL" TargetMode="External"/><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media" Target="../media/media17.m4a"/><Relationship Id="rId2" Type="http://schemas.openxmlformats.org/officeDocument/2006/relationships/audio" Target="NULL" TargetMode="External"/><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19.xml"/><Relationship Id="rId6" Type="http://schemas.openxmlformats.org/officeDocument/2006/relationships/image" Target="../media/image17.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20.xml"/><Relationship Id="rId6" Type="http://schemas.openxmlformats.org/officeDocument/2006/relationships/image" Target="../media/image17.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media" Target="../media/media20.m4a"/><Relationship Id="rId2" Type="http://schemas.openxmlformats.org/officeDocument/2006/relationships/audio" Target="NULL" TargetMode="Externa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media" Target="../media/media21.m4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22.xml"/><Relationship Id="rId6" Type="http://schemas.openxmlformats.org/officeDocument/2006/relationships/image" Target="../media/image17.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media" Target="../media/media22.m4a"/><Relationship Id="rId2" Type="http://schemas.openxmlformats.org/officeDocument/2006/relationships/audio" Target="NULL" TargetMode="Externa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media" Target="../media/media23.m4a"/><Relationship Id="rId2" Type="http://schemas.openxmlformats.org/officeDocument/2006/relationships/audio" Target="NULL" TargetMode="External"/><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media" Target="../media/media24.m4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media" Target="../media/media25.m4a"/><Relationship Id="rId2" Type="http://schemas.openxmlformats.org/officeDocument/2006/relationships/audio" Target="NULL" TargetMode="External"/><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media" Target="../media/media26.m4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2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media" Target="../media/media27.m4a"/><Relationship Id="rId2" Type="http://schemas.openxmlformats.org/officeDocument/2006/relationships/audio" Target="NULL" TargetMode="External"/><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4.m4a"/><Relationship Id="rId7" Type="http://schemas.openxmlformats.org/officeDocument/2006/relationships/image" Target="../media/image5.jpg"/><Relationship Id="rId12"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notesSlide" Target="../notesSlides/notesSlide5.xml"/><Relationship Id="rId10" Type="http://schemas.openxmlformats.org/officeDocument/2006/relationships/image" Target="../media/image8.jpeg"/><Relationship Id="rId4" Type="http://schemas.openxmlformats.org/officeDocument/2006/relationships/slideLayout" Target="../slideLayouts/slideLayout7.xml"/><Relationship Id="rId9"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NULL" TargetMode="Externa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media" Target="../media/media6.m4a"/><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logoumsnh.png"/>
          <p:cNvPicPr>
            <a:picLocks noGrp="1" noChangeAspect="1"/>
          </p:cNvPicPr>
          <p:nvPr>
            <p:ph idx="1"/>
          </p:nvPr>
        </p:nvPicPr>
        <p:blipFill>
          <a:blip r:embed="rId6" cstate="print"/>
          <a:stretch>
            <a:fillRect/>
          </a:stretch>
        </p:blipFill>
        <p:spPr>
          <a:xfrm>
            <a:off x="4535374" y="1151673"/>
            <a:ext cx="2889915" cy="3301607"/>
          </a:xfrm>
          <a:effectLst>
            <a:reflection blurRad="6350" stA="50000" endA="300" endPos="55000" dir="5400000" sy="-100000" algn="bl" rotWithShape="0"/>
          </a:effectLst>
        </p:spPr>
      </p:pic>
      <p:pic>
        <p:nvPicPr>
          <p:cNvPr id="2" name="MELODIA DULCE">
            <a:hlinkClick r:id="" action="ppaction://media"/>
            <a:extLst>
              <a:ext uri="{FF2B5EF4-FFF2-40B4-BE49-F238E27FC236}">
                <a16:creationId xmlns:a16="http://schemas.microsoft.com/office/drawing/2014/main" id="{A6A2F33D-5099-487B-98BA-2842DB7AFDA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42452" y="542073"/>
            <a:ext cx="609600" cy="609600"/>
          </a:xfrm>
          <a:prstGeom prst="rect">
            <a:avLst/>
          </a:prstGeom>
        </p:spPr>
      </p:pic>
    </p:spTree>
    <p:custDataLst>
      <p:tags r:id="rId1"/>
    </p:custDataLst>
    <p:extLst>
      <p:ext uri="{BB962C8B-B14F-4D97-AF65-F5344CB8AC3E}">
        <p14:creationId xmlns:p14="http://schemas.microsoft.com/office/powerpoint/2010/main" val="3061589225"/>
      </p:ext>
    </p:extLst>
  </p:cSld>
  <p:clrMapOvr>
    <a:masterClrMapping/>
  </p:clrMapOvr>
  <p:transition spd="slow" advTm="74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3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1"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454EA4-9912-4AF2-BBD1-BE6755C8AB59}"/>
              </a:ext>
            </a:extLst>
          </p:cNvPr>
          <p:cNvSpPr txBox="1"/>
          <p:nvPr/>
        </p:nvSpPr>
        <p:spPr>
          <a:xfrm>
            <a:off x="680720" y="650240"/>
            <a:ext cx="8483600" cy="369332"/>
          </a:xfrm>
          <a:prstGeom prst="rect">
            <a:avLst/>
          </a:prstGeom>
          <a:noFill/>
        </p:spPr>
        <p:txBody>
          <a:bodyPr wrap="square" rtlCol="0">
            <a:spAutoFit/>
          </a:bodyPr>
          <a:lstStyle/>
          <a:p>
            <a:pPr algn="just"/>
            <a:r>
              <a:rPr lang="es-ES" dirty="0"/>
              <a:t>Desde la página principal, hay dos maneras de ingresar al formulario de captura:</a:t>
            </a:r>
            <a:endParaRPr lang="es-MX" dirty="0"/>
          </a:p>
        </p:txBody>
      </p:sp>
      <p:sp>
        <p:nvSpPr>
          <p:cNvPr id="6" name="Rectangle 5">
            <a:extLst>
              <a:ext uri="{FF2B5EF4-FFF2-40B4-BE49-F238E27FC236}">
                <a16:creationId xmlns:a16="http://schemas.microsoft.com/office/drawing/2014/main" id="{C968221E-BC9B-47B0-B75B-024447B63D2F}"/>
              </a:ext>
            </a:extLst>
          </p:cNvPr>
          <p:cNvSpPr>
            <a:spLocks noChangeArrowheads="1"/>
          </p:cNvSpPr>
          <p:nvPr/>
        </p:nvSpPr>
        <p:spPr bwMode="auto">
          <a:xfrm>
            <a:off x="4500880" y="2030678"/>
            <a:ext cx="46024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s-ES" altLang="es-MX"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Desplegando el menú de opciones haciendo clic en el ícono </a:t>
            </a:r>
            <a:endParaRPr kumimoji="0" lang="es-ES" altLang="es-MX" sz="3200" b="0" i="0" u="none" strike="noStrike" cap="none" normalizeH="0" baseline="0" dirty="0">
              <a:ln>
                <a:noFill/>
              </a:ln>
              <a:solidFill>
                <a:schemeClr val="tx1"/>
              </a:solidFill>
              <a:effectLst/>
              <a:latin typeface="Arial" panose="020B0604020202020204" pitchFamily="34" charset="0"/>
            </a:endParaRPr>
          </a:p>
        </p:txBody>
      </p:sp>
      <p:pic>
        <p:nvPicPr>
          <p:cNvPr id="1028" name="Imagen 213">
            <a:extLst>
              <a:ext uri="{FF2B5EF4-FFF2-40B4-BE49-F238E27FC236}">
                <a16:creationId xmlns:a16="http://schemas.microsoft.com/office/drawing/2014/main" id="{DFA978F4-7386-4521-8514-74BB865065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2480" y="2384621"/>
            <a:ext cx="416560" cy="4346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E2B6729-D129-4C53-9C52-F085CBD77C1A}"/>
              </a:ext>
            </a:extLst>
          </p:cNvPr>
          <p:cNvSpPr>
            <a:spLocks noChangeArrowheads="1"/>
          </p:cNvSpPr>
          <p:nvPr/>
        </p:nvSpPr>
        <p:spPr bwMode="auto">
          <a:xfrm>
            <a:off x="5029200" y="3016828"/>
            <a:ext cx="40741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MX"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y posteriormente en el apartado </a:t>
            </a:r>
            <a:r>
              <a:rPr kumimoji="0" lang="es-ES" altLang="es-MX"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“Programa de Adquisiciones”.</a:t>
            </a:r>
            <a:r>
              <a:rPr kumimoji="0" lang="es-MX" altLang="es-MX" sz="800" b="0" i="0" u="none" strike="noStrike" cap="none" normalizeH="0" baseline="0" dirty="0">
                <a:ln>
                  <a:noFill/>
                </a:ln>
                <a:solidFill>
                  <a:schemeClr val="tx1"/>
                </a:solidFill>
                <a:effectLst/>
                <a:latin typeface="Arial" panose="020B0604020202020204" pitchFamily="34" charset="0"/>
              </a:rPr>
              <a:t> </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pic>
        <p:nvPicPr>
          <p:cNvPr id="10" name="Imagen 9">
            <a:extLst>
              <a:ext uri="{FF2B5EF4-FFF2-40B4-BE49-F238E27FC236}">
                <a16:creationId xmlns:a16="http://schemas.microsoft.com/office/drawing/2014/main" id="{4BFAF145-169E-4365-B08F-5079A4C6F77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80720" y="1454013"/>
            <a:ext cx="3362960" cy="3967855"/>
          </a:xfrm>
          <a:prstGeom prst="rect">
            <a:avLst/>
          </a:prstGeom>
          <a:noFill/>
          <a:ln>
            <a:noFill/>
          </a:ln>
        </p:spPr>
      </p:pic>
      <p:cxnSp>
        <p:nvCxnSpPr>
          <p:cNvPr id="9" name="Conector recto de flecha 8">
            <a:extLst>
              <a:ext uri="{FF2B5EF4-FFF2-40B4-BE49-F238E27FC236}">
                <a16:creationId xmlns:a16="http://schemas.microsoft.com/office/drawing/2014/main" id="{9AD5700F-965D-496A-A1F7-52BCE5B3DB0E}"/>
              </a:ext>
            </a:extLst>
          </p:cNvPr>
          <p:cNvCxnSpPr/>
          <p:nvPr/>
        </p:nvCxnSpPr>
        <p:spPr>
          <a:xfrm flipH="1" flipV="1">
            <a:off x="4114800" y="1879600"/>
            <a:ext cx="386080" cy="243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C212646F-0E16-418A-B04E-54D03BC68435}"/>
              </a:ext>
            </a:extLst>
          </p:cNvPr>
          <p:cNvCxnSpPr>
            <a:cxnSpLocks/>
          </p:cNvCxnSpPr>
          <p:nvPr/>
        </p:nvCxnSpPr>
        <p:spPr>
          <a:xfrm flipH="1">
            <a:off x="3210560" y="3724714"/>
            <a:ext cx="2082800" cy="6339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6B555E7D-9797-4C61-B956-E652B3E4F097}"/>
              </a:ext>
            </a:extLst>
          </p:cNvPr>
          <p:cNvPicPr>
            <a:picLocks noChangeAspect="1"/>
          </p:cNvPicPr>
          <p:nvPr>
            <a:audioFile r:link="rId2"/>
            <p:extLst>
              <p:ext uri="{DAA4B4D4-6D71-4841-9C94-3DE7FCFB9230}">
                <p14:media xmlns:p14="http://schemas.microsoft.com/office/powerpoint/2010/main" r:embed="rId3">
                  <p14:trim st="1291" end="2640.4943"/>
                </p14:media>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015722390"/>
      </p:ext>
    </p:extLst>
  </p:cSld>
  <p:clrMapOvr>
    <a:masterClrMapping/>
  </p:clrMapOvr>
  <mc:AlternateContent xmlns:mc="http://schemas.openxmlformats.org/markup-compatibility/2006" xmlns:p14="http://schemas.microsoft.com/office/powerpoint/2010/main">
    <mc:Choice Requires="p14">
      <p:transition p14:dur="10" advTm="23392">
        <p:fade/>
      </p:transition>
    </mc:Choice>
    <mc:Fallback xmlns="">
      <p:transition advTm="233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4"/>
                </p:tgtEl>
              </p:cMediaNode>
            </p:audio>
          </p:childTnLst>
        </p:cTn>
      </p:par>
    </p:tnLst>
    <p:bldLst>
      <p:bldP spid="2"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7B15585-86E9-4070-AF64-8CE400DA082F}"/>
              </a:ext>
            </a:extLst>
          </p:cNvPr>
          <p:cNvSpPr/>
          <p:nvPr/>
        </p:nvSpPr>
        <p:spPr>
          <a:xfrm>
            <a:off x="924560" y="474395"/>
            <a:ext cx="8290560" cy="369332"/>
          </a:xfrm>
          <a:prstGeom prst="rect">
            <a:avLst/>
          </a:prstGeom>
        </p:spPr>
        <p:txBody>
          <a:bodyPr wrap="square">
            <a:spAutoFit/>
          </a:bodyPr>
          <a:lstStyle/>
          <a:p>
            <a:r>
              <a:rPr lang="es-ES" dirty="0">
                <a:latin typeface="Calibri" panose="020F0502020204030204" pitchFamily="34" charset="0"/>
                <a:ea typeface="Calibri" panose="020F0502020204030204" pitchFamily="34" charset="0"/>
                <a:cs typeface="Times New Roman" panose="02020603050405020304" pitchFamily="18" charset="0"/>
              </a:rPr>
              <a:t>2. Directamente en la página principal, en el área de </a:t>
            </a:r>
            <a:r>
              <a:rPr lang="es-ES" b="1" dirty="0">
                <a:latin typeface="Calibri" panose="020F0502020204030204" pitchFamily="34" charset="0"/>
                <a:ea typeface="Calibri" panose="020F0502020204030204" pitchFamily="34" charset="0"/>
                <a:cs typeface="Times New Roman" panose="02020603050405020304" pitchFamily="18" charset="0"/>
              </a:rPr>
              <a:t>“Programa de Adquisiciones”.</a:t>
            </a:r>
            <a:endParaRPr lang="es-MX" dirty="0"/>
          </a:p>
        </p:txBody>
      </p:sp>
      <p:pic>
        <p:nvPicPr>
          <p:cNvPr id="3" name="Imagen 2">
            <a:extLst>
              <a:ext uri="{FF2B5EF4-FFF2-40B4-BE49-F238E27FC236}">
                <a16:creationId xmlns:a16="http://schemas.microsoft.com/office/drawing/2014/main" id="{0C5D90D0-3471-45FA-85A0-5F9A1952264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80720" y="1157248"/>
            <a:ext cx="7777480" cy="4543504"/>
          </a:xfrm>
          <a:prstGeom prst="rect">
            <a:avLst/>
          </a:prstGeom>
          <a:noFill/>
          <a:ln>
            <a:noFill/>
          </a:ln>
        </p:spPr>
      </p:pic>
      <p:cxnSp>
        <p:nvCxnSpPr>
          <p:cNvPr id="5" name="Conector recto de flecha 4">
            <a:extLst>
              <a:ext uri="{FF2B5EF4-FFF2-40B4-BE49-F238E27FC236}">
                <a16:creationId xmlns:a16="http://schemas.microsoft.com/office/drawing/2014/main" id="{92A1A64C-9121-48B6-BD42-37BD952A34B7}"/>
              </a:ext>
            </a:extLst>
          </p:cNvPr>
          <p:cNvCxnSpPr>
            <a:cxnSpLocks/>
          </p:cNvCxnSpPr>
          <p:nvPr/>
        </p:nvCxnSpPr>
        <p:spPr>
          <a:xfrm flipH="1" flipV="1">
            <a:off x="2962275" y="4686300"/>
            <a:ext cx="1323976"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4202F811-B81D-4D3A-B03D-134BEB1B8ACA}"/>
              </a:ext>
            </a:extLst>
          </p:cNvPr>
          <p:cNvSpPr/>
          <p:nvPr/>
        </p:nvSpPr>
        <p:spPr>
          <a:xfrm>
            <a:off x="4358749" y="4501634"/>
            <a:ext cx="3017301" cy="369332"/>
          </a:xfrm>
          <a:prstGeom prst="rect">
            <a:avLst/>
          </a:prstGeom>
        </p:spPr>
        <p:txBody>
          <a:bodyPr wrap="none">
            <a:spAutoFit/>
          </a:bodyPr>
          <a:lstStyle/>
          <a:p>
            <a:r>
              <a:rPr lang="es-ES" b="1" dirty="0">
                <a:latin typeface="Calibri" panose="020F0502020204030204" pitchFamily="34" charset="0"/>
                <a:ea typeface="Calibri" panose="020F0502020204030204" pitchFamily="34" charset="0"/>
                <a:cs typeface="Times New Roman" panose="02020603050405020304" pitchFamily="18" charset="0"/>
              </a:rPr>
              <a:t>“Programa de Adquisiciones”</a:t>
            </a:r>
            <a:endParaRPr lang="es-MX" dirty="0"/>
          </a:p>
        </p:txBody>
      </p:sp>
      <p:pic>
        <p:nvPicPr>
          <p:cNvPr id="4" name="Audio 3">
            <a:hlinkClick r:id="" action="ppaction://media"/>
            <a:extLst>
              <a:ext uri="{FF2B5EF4-FFF2-40B4-BE49-F238E27FC236}">
                <a16:creationId xmlns:a16="http://schemas.microsoft.com/office/drawing/2014/main" id="{6ED486E4-770E-45E8-A9BA-D85BF58AF9BF}"/>
              </a:ext>
            </a:extLst>
          </p:cNvPr>
          <p:cNvPicPr>
            <a:picLocks noChangeAspect="1"/>
          </p:cNvPicPr>
          <p:nvPr>
            <a:audioFile r:link="rId2"/>
            <p:extLst>
              <p:ext uri="{DAA4B4D4-6D71-4841-9C94-3DE7FCFB9230}">
                <p14:media xmlns:p14="http://schemas.microsoft.com/office/powerpoint/2010/main" r:embed="rId3">
                  <p14:trim st="2000" end="2015.1995"/>
                </p14:media>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592214747"/>
      </p:ext>
    </p:extLst>
  </p:cSld>
  <p:clrMapOvr>
    <a:masterClrMapping/>
  </p:clrMapOvr>
  <mc:AlternateContent xmlns:mc="http://schemas.openxmlformats.org/markup-compatibility/2006" xmlns:p14="http://schemas.microsoft.com/office/powerpoint/2010/main">
    <mc:Choice Requires="p14">
      <p:transition p14:dur="10" advTm="10407">
        <p:fade/>
      </p:transition>
    </mc:Choice>
    <mc:Fallback xmlns="">
      <p:transition advTm="104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802995B-1F6E-4866-A6A0-F8D064299E2F}"/>
              </a:ext>
            </a:extLst>
          </p:cNvPr>
          <p:cNvSpPr/>
          <p:nvPr/>
        </p:nvSpPr>
        <p:spPr>
          <a:xfrm>
            <a:off x="771524" y="580936"/>
            <a:ext cx="8277225" cy="923330"/>
          </a:xfrm>
          <a:prstGeom prst="rect">
            <a:avLst/>
          </a:prstGeom>
        </p:spPr>
        <p:txBody>
          <a:bodyPr wrap="square">
            <a:spAutoFit/>
          </a:bodyPr>
          <a:lstStyle/>
          <a:p>
            <a:r>
              <a:rPr lang="es-MX" dirty="0">
                <a:latin typeface="Calibri" panose="020F0502020204030204" pitchFamily="34" charset="0"/>
                <a:ea typeface="Calibri" panose="020F0502020204030204" pitchFamily="34" charset="0"/>
                <a:cs typeface="Times New Roman" panose="02020603050405020304" pitchFamily="18" charset="0"/>
              </a:rPr>
              <a:t>Una vez dentro del apartado de </a:t>
            </a:r>
            <a:r>
              <a:rPr lang="es-MX" b="1" dirty="0">
                <a:latin typeface="Calibri" panose="020F0502020204030204" pitchFamily="34" charset="0"/>
                <a:ea typeface="Calibri" panose="020F0502020204030204" pitchFamily="34" charset="0"/>
                <a:cs typeface="Times New Roman" panose="02020603050405020304" pitchFamily="18" charset="0"/>
              </a:rPr>
              <a:t>“PROGRAMA DE ADQUISICIONES”</a:t>
            </a:r>
            <a:r>
              <a:rPr lang="es-MX" dirty="0">
                <a:latin typeface="Calibri" panose="020F0502020204030204" pitchFamily="34" charset="0"/>
                <a:ea typeface="Calibri" panose="020F0502020204030204" pitchFamily="34" charset="0"/>
                <a:cs typeface="Times New Roman" panose="02020603050405020304" pitchFamily="18" charset="0"/>
              </a:rPr>
              <a:t>, para dar de alta un nuevo registro, deberá hacer clic en el ícono </a:t>
            </a:r>
            <a:r>
              <a:rPr lang="es-MX" b="1" dirty="0">
                <a:latin typeface="Calibri" panose="020F0502020204030204" pitchFamily="34" charset="0"/>
                <a:ea typeface="Calibri" panose="020F0502020204030204" pitchFamily="34" charset="0"/>
                <a:cs typeface="Times New Roman" panose="02020603050405020304" pitchFamily="18" charset="0"/>
              </a:rPr>
              <a:t>[+]</a:t>
            </a:r>
            <a:r>
              <a:rPr lang="es-MX" dirty="0">
                <a:latin typeface="Calibri" panose="020F0502020204030204" pitchFamily="34" charset="0"/>
                <a:ea typeface="Calibri" panose="020F0502020204030204" pitchFamily="34" charset="0"/>
                <a:cs typeface="Times New Roman" panose="02020603050405020304" pitchFamily="18" charset="0"/>
              </a:rPr>
              <a:t> </a:t>
            </a:r>
            <a:br>
              <a:rPr lang="es-MX" dirty="0">
                <a:latin typeface="Calibri" panose="020F0502020204030204" pitchFamily="34" charset="0"/>
                <a:ea typeface="Calibri" panose="020F0502020204030204" pitchFamily="34" charset="0"/>
                <a:cs typeface="Times New Roman" panose="02020603050405020304" pitchFamily="18" charset="0"/>
              </a:rPr>
            </a:br>
            <a:endParaRPr lang="es-MX" dirty="0"/>
          </a:p>
        </p:txBody>
      </p:sp>
      <p:pic>
        <p:nvPicPr>
          <p:cNvPr id="3" name="Imagen 2">
            <a:extLst>
              <a:ext uri="{FF2B5EF4-FFF2-40B4-BE49-F238E27FC236}">
                <a16:creationId xmlns:a16="http://schemas.microsoft.com/office/drawing/2014/main" id="{10D6BA6A-C03E-4EB4-BA39-FEF11DEB0F2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24840" y="1585634"/>
            <a:ext cx="7680960" cy="4234141"/>
          </a:xfrm>
          <a:prstGeom prst="rect">
            <a:avLst/>
          </a:prstGeom>
          <a:noFill/>
          <a:ln>
            <a:noFill/>
          </a:ln>
        </p:spPr>
      </p:pic>
      <p:cxnSp>
        <p:nvCxnSpPr>
          <p:cNvPr id="5" name="Conector recto de flecha 4">
            <a:extLst>
              <a:ext uri="{FF2B5EF4-FFF2-40B4-BE49-F238E27FC236}">
                <a16:creationId xmlns:a16="http://schemas.microsoft.com/office/drawing/2014/main" id="{95BC0833-BEC0-4EED-A522-0F791F9C554D}"/>
              </a:ext>
            </a:extLst>
          </p:cNvPr>
          <p:cNvCxnSpPr/>
          <p:nvPr/>
        </p:nvCxnSpPr>
        <p:spPr>
          <a:xfrm>
            <a:off x="5476875" y="1114425"/>
            <a:ext cx="2438400" cy="19431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6F5EDDCC-B6FD-4635-BAD3-531C36781C39}"/>
              </a:ext>
            </a:extLst>
          </p:cNvPr>
          <p:cNvPicPr>
            <a:picLocks noChangeAspect="1"/>
          </p:cNvPicPr>
          <p:nvPr>
            <a:audioFile r:link="rId2"/>
            <p:extLst>
              <p:ext uri="{DAA4B4D4-6D71-4841-9C94-3DE7FCFB9230}">
                <p14:media xmlns:p14="http://schemas.microsoft.com/office/powerpoint/2010/main" r:embed="rId3">
                  <p14:trim st="1880" end="4313.1473"/>
                </p14:media>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11367316"/>
      </p:ext>
    </p:extLst>
  </p:cSld>
  <p:clrMapOvr>
    <a:masterClrMapping/>
  </p:clrMapOvr>
  <mc:AlternateContent xmlns:mc="http://schemas.openxmlformats.org/markup-compatibility/2006" xmlns:p14="http://schemas.microsoft.com/office/powerpoint/2010/main">
    <mc:Choice Requires="p14">
      <p:transition p14:dur="10" advTm="16635">
        <p:fade/>
      </p:transition>
    </mc:Choice>
    <mc:Fallback xmlns="">
      <p:transition advTm="166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5472C86-FBCE-4A2F-AAB0-BEAB8650D1CD}"/>
              </a:ext>
            </a:extLst>
          </p:cNvPr>
          <p:cNvSpPr/>
          <p:nvPr/>
        </p:nvSpPr>
        <p:spPr>
          <a:xfrm>
            <a:off x="781050" y="463054"/>
            <a:ext cx="8629650" cy="968278"/>
          </a:xfrm>
          <a:prstGeom prst="rect">
            <a:avLst/>
          </a:prstGeom>
        </p:spPr>
        <p:txBody>
          <a:bodyPr wrap="square">
            <a:spAutoFit/>
          </a:bodyPr>
          <a:lstStyle/>
          <a:p>
            <a:pPr algn="just">
              <a:lnSpc>
                <a:spcPct val="107000"/>
              </a:lnSpc>
              <a:spcAft>
                <a:spcPts val="800"/>
              </a:spcAft>
            </a:pPr>
            <a:r>
              <a:rPr lang="es-MX" dirty="0">
                <a:latin typeface="Calibri" panose="020F0502020204030204" pitchFamily="34" charset="0"/>
                <a:ea typeface="Calibri" panose="020F0502020204030204" pitchFamily="34" charset="0"/>
                <a:cs typeface="Times New Roman" panose="02020603050405020304" pitchFamily="18" charset="0"/>
              </a:rPr>
              <a:t>Esto dará acceso al formulario de registros en el cual se podrán ingresar los datos e información necesaria para la generación, edición e impresión del Reporte de Adquisiciones.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descr="Captura de pantalla de un celular&#10;&#10;Descripción generada automáticamente">
            <a:extLst>
              <a:ext uri="{FF2B5EF4-FFF2-40B4-BE49-F238E27FC236}">
                <a16:creationId xmlns:a16="http://schemas.microsoft.com/office/drawing/2014/main" id="{DF35ED1F-2A76-4125-B3C1-A717D99DEC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643" y="1431332"/>
            <a:ext cx="7548857" cy="5119405"/>
          </a:xfrm>
          <a:prstGeom prst="rect">
            <a:avLst/>
          </a:prstGeom>
        </p:spPr>
      </p:pic>
      <p:pic>
        <p:nvPicPr>
          <p:cNvPr id="3" name="Audio 2">
            <a:hlinkClick r:id="" action="ppaction://media"/>
            <a:extLst>
              <a:ext uri="{FF2B5EF4-FFF2-40B4-BE49-F238E27FC236}">
                <a16:creationId xmlns:a16="http://schemas.microsoft.com/office/drawing/2014/main" id="{2AFFF0B8-10ED-4E19-AE42-1DBDF22F57CE}"/>
              </a:ext>
            </a:extLst>
          </p:cNvPr>
          <p:cNvPicPr>
            <a:picLocks noChangeAspect="1"/>
          </p:cNvPicPr>
          <p:nvPr>
            <a:audioFile r:link="rId2"/>
            <p:extLst>
              <p:ext uri="{DAA4B4D4-6D71-4841-9C94-3DE7FCFB9230}">
                <p14:media xmlns:p14="http://schemas.microsoft.com/office/powerpoint/2010/main" r:embed="rId3">
                  <p14:trim st="1764" end="5843.0997"/>
                </p14:media>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88415213"/>
      </p:ext>
    </p:extLst>
  </p:cSld>
  <p:clrMapOvr>
    <a:masterClrMapping/>
  </p:clrMapOvr>
  <mc:AlternateContent xmlns:mc="http://schemas.openxmlformats.org/markup-compatibility/2006" xmlns:p14="http://schemas.microsoft.com/office/powerpoint/2010/main">
    <mc:Choice Requires="p14">
      <p:transition p14:dur="10" advTm="20504">
        <p:fade/>
      </p:transition>
    </mc:Choice>
    <mc:Fallback xmlns="">
      <p:transition advTm="205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95EE3A8-A5E9-43B3-B17D-233DDA7DF5FA}"/>
              </a:ext>
            </a:extLst>
          </p:cNvPr>
          <p:cNvSpPr/>
          <p:nvPr/>
        </p:nvSpPr>
        <p:spPr>
          <a:xfrm>
            <a:off x="3557170" y="574224"/>
            <a:ext cx="5077659" cy="532903"/>
          </a:xfrm>
          <a:prstGeom prst="rect">
            <a:avLst/>
          </a:prstGeom>
        </p:spPr>
        <p:txBody>
          <a:bodyPr wrap="square">
            <a:spAutoFit/>
          </a:bodyPr>
          <a:lstStyle/>
          <a:p>
            <a:pPr algn="ctr">
              <a:lnSpc>
                <a:spcPct val="107000"/>
              </a:lnSpc>
              <a:spcBef>
                <a:spcPts val="1200"/>
              </a:spcBef>
              <a:spcAft>
                <a:spcPts val="0"/>
              </a:spcAft>
            </a:pPr>
            <a:r>
              <a:rPr lang="es-ES"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ESTRUCTURA DEL FORMULARIO</a:t>
            </a:r>
            <a:endParaRPr lang="es-MX"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F93CBE4A-E29E-48EC-9515-FC4136FC9D2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734434" y="1645284"/>
            <a:ext cx="7911465" cy="4387215"/>
          </a:xfrm>
          <a:prstGeom prst="rect">
            <a:avLst/>
          </a:prstGeom>
          <a:noFill/>
          <a:ln>
            <a:noFill/>
          </a:ln>
        </p:spPr>
      </p:pic>
      <p:sp>
        <p:nvSpPr>
          <p:cNvPr id="5" name="Rectángulo 4">
            <a:extLst>
              <a:ext uri="{FF2B5EF4-FFF2-40B4-BE49-F238E27FC236}">
                <a16:creationId xmlns:a16="http://schemas.microsoft.com/office/drawing/2014/main" id="{FD95E3D5-5B65-4330-9B4E-03280CEE8B87}"/>
              </a:ext>
            </a:extLst>
          </p:cNvPr>
          <p:cNvSpPr/>
          <p:nvPr/>
        </p:nvSpPr>
        <p:spPr>
          <a:xfrm>
            <a:off x="6190026" y="2649835"/>
            <a:ext cx="548547" cy="923330"/>
          </a:xfrm>
          <a:prstGeom prst="rect">
            <a:avLst/>
          </a:prstGeom>
          <a:noFill/>
        </p:spPr>
        <p:txBody>
          <a:bodyPr wrap="non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1</a:t>
            </a:r>
          </a:p>
        </p:txBody>
      </p:sp>
      <p:sp>
        <p:nvSpPr>
          <p:cNvPr id="6" name="Rectángulo 5">
            <a:extLst>
              <a:ext uri="{FF2B5EF4-FFF2-40B4-BE49-F238E27FC236}">
                <a16:creationId xmlns:a16="http://schemas.microsoft.com/office/drawing/2014/main" id="{CEC2035B-19F3-4E8F-921A-175BCA30B632}"/>
              </a:ext>
            </a:extLst>
          </p:cNvPr>
          <p:cNvSpPr/>
          <p:nvPr/>
        </p:nvSpPr>
        <p:spPr>
          <a:xfrm>
            <a:off x="393700" y="2649835"/>
            <a:ext cx="3163470" cy="2552686"/>
          </a:xfrm>
          <a:prstGeom prst="rect">
            <a:avLst/>
          </a:prstGeom>
        </p:spPr>
        <p:txBody>
          <a:bodyPr wrap="square">
            <a:spAutoFit/>
          </a:bodyPr>
          <a:lstStyle/>
          <a:p>
            <a:pPr marL="228600" algn="just">
              <a:lnSpc>
                <a:spcPct val="107000"/>
              </a:lnSpc>
              <a:spcAft>
                <a:spcPts val="800"/>
              </a:spcAft>
            </a:pPr>
            <a:r>
              <a:rPr lang="es-MX" b="1" dirty="0">
                <a:latin typeface="Calibri" panose="020F0502020204030204" pitchFamily="34" charset="0"/>
                <a:ea typeface="Calibri" panose="020F0502020204030204" pitchFamily="34" charset="0"/>
                <a:cs typeface="Times New Roman" panose="02020603050405020304" pitchFamily="18" charset="0"/>
              </a:rPr>
              <a:t>1. EJERCICIO FISCAL</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s-MX" dirty="0">
                <a:latin typeface="Calibri" panose="020F0502020204030204" pitchFamily="34" charset="0"/>
                <a:ea typeface="Calibri" panose="020F0502020204030204" pitchFamily="34" charset="0"/>
                <a:cs typeface="Times New Roman" panose="02020603050405020304" pitchFamily="18" charset="0"/>
              </a:rPr>
              <a:t>En este campo, seleccionará el año fiscal al cual se hará el registro del gasto por la adquisición de bienes y servicios especificados que son necesarios en la dependencia.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Conector recto de flecha 7">
            <a:extLst>
              <a:ext uri="{FF2B5EF4-FFF2-40B4-BE49-F238E27FC236}">
                <a16:creationId xmlns:a16="http://schemas.microsoft.com/office/drawing/2014/main" id="{5D8C3DE4-706A-4E8D-BD29-D8E549FEBC28}"/>
              </a:ext>
            </a:extLst>
          </p:cNvPr>
          <p:cNvCxnSpPr/>
          <p:nvPr/>
        </p:nvCxnSpPr>
        <p:spPr>
          <a:xfrm>
            <a:off x="2908300" y="2857500"/>
            <a:ext cx="3281726" cy="3683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DAA2608B-D659-44F7-9AF2-352B54ACA309}"/>
              </a:ext>
            </a:extLst>
          </p:cNvPr>
          <p:cNvPicPr>
            <a:picLocks noChangeAspect="1"/>
          </p:cNvPicPr>
          <p:nvPr>
            <a:audioFile r:link="rId2"/>
            <p:extLst>
              <p:ext uri="{DAA4B4D4-6D71-4841-9C94-3DE7FCFB9230}">
                <p14:media xmlns:p14="http://schemas.microsoft.com/office/powerpoint/2010/main" r:embed="rId3">
                  <p14:trim st="3651" end="4958.9727"/>
                </p14:media>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26565213"/>
      </p:ext>
    </p:extLst>
  </p:cSld>
  <p:clrMapOvr>
    <a:masterClrMapping/>
  </p:clrMapOvr>
  <mc:AlternateContent xmlns:mc="http://schemas.openxmlformats.org/markup-compatibility/2006" xmlns:p14="http://schemas.microsoft.com/office/powerpoint/2010/main">
    <mc:Choice Requires="p14">
      <p:transition p14:dur="10" advTm="24172">
        <p:fade/>
      </p:transition>
    </mc:Choice>
    <mc:Fallback xmlns="">
      <p:transition advTm="241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95EE3A8-A5E9-43B3-B17D-233DDA7DF5FA}"/>
              </a:ext>
            </a:extLst>
          </p:cNvPr>
          <p:cNvSpPr/>
          <p:nvPr/>
        </p:nvSpPr>
        <p:spPr>
          <a:xfrm>
            <a:off x="3557170" y="574224"/>
            <a:ext cx="5077659" cy="532903"/>
          </a:xfrm>
          <a:prstGeom prst="rect">
            <a:avLst/>
          </a:prstGeom>
        </p:spPr>
        <p:txBody>
          <a:bodyPr wrap="square">
            <a:spAutoFit/>
          </a:bodyPr>
          <a:lstStyle/>
          <a:p>
            <a:pPr algn="ctr">
              <a:lnSpc>
                <a:spcPct val="107000"/>
              </a:lnSpc>
              <a:spcBef>
                <a:spcPts val="1200"/>
              </a:spcBef>
              <a:spcAft>
                <a:spcPts val="0"/>
              </a:spcAft>
            </a:pPr>
            <a:r>
              <a:rPr lang="es-ES"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ESTRUCTURA DEL FORMULARIO</a:t>
            </a:r>
            <a:endParaRPr lang="es-MX"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F93CBE4A-E29E-48EC-9515-FC4136FC9D2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734434" y="1645284"/>
            <a:ext cx="7911465" cy="4387215"/>
          </a:xfrm>
          <a:prstGeom prst="rect">
            <a:avLst/>
          </a:prstGeom>
          <a:noFill/>
          <a:ln>
            <a:noFill/>
          </a:ln>
        </p:spPr>
      </p:pic>
      <p:sp>
        <p:nvSpPr>
          <p:cNvPr id="5" name="Rectángulo 4">
            <a:extLst>
              <a:ext uri="{FF2B5EF4-FFF2-40B4-BE49-F238E27FC236}">
                <a16:creationId xmlns:a16="http://schemas.microsoft.com/office/drawing/2014/main" id="{FD95E3D5-5B65-4330-9B4E-03280CEE8B87}"/>
              </a:ext>
            </a:extLst>
          </p:cNvPr>
          <p:cNvSpPr/>
          <p:nvPr/>
        </p:nvSpPr>
        <p:spPr>
          <a:xfrm>
            <a:off x="7415892" y="2764135"/>
            <a:ext cx="548548" cy="923330"/>
          </a:xfrm>
          <a:prstGeom prst="rect">
            <a:avLst/>
          </a:prstGeom>
          <a:noFill/>
        </p:spPr>
        <p:txBody>
          <a:bodyPr wrap="non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2</a:t>
            </a:r>
          </a:p>
        </p:txBody>
      </p:sp>
      <p:sp>
        <p:nvSpPr>
          <p:cNvPr id="6" name="Rectángulo 5">
            <a:extLst>
              <a:ext uri="{FF2B5EF4-FFF2-40B4-BE49-F238E27FC236}">
                <a16:creationId xmlns:a16="http://schemas.microsoft.com/office/drawing/2014/main" id="{CEC2035B-19F3-4E8F-921A-175BCA30B632}"/>
              </a:ext>
            </a:extLst>
          </p:cNvPr>
          <p:cNvSpPr/>
          <p:nvPr/>
        </p:nvSpPr>
        <p:spPr>
          <a:xfrm>
            <a:off x="393700" y="2649835"/>
            <a:ext cx="3163470" cy="1477328"/>
          </a:xfrm>
          <a:prstGeom prst="rect">
            <a:avLst/>
          </a:prstGeom>
        </p:spPr>
        <p:txBody>
          <a:bodyPr wrap="square">
            <a:spAutoFit/>
          </a:bodyPr>
          <a:lstStyle/>
          <a:p>
            <a:r>
              <a:rPr lang="es-MX" b="1" dirty="0"/>
              <a:t>2. MES</a:t>
            </a:r>
            <a:endParaRPr lang="es-MX" dirty="0"/>
          </a:p>
          <a:p>
            <a:r>
              <a:rPr lang="es-MX" dirty="0"/>
              <a:t>En este campo seleccionará el mes para el cual se requieren los bienes y servicios registrados.</a:t>
            </a:r>
          </a:p>
        </p:txBody>
      </p:sp>
      <p:cxnSp>
        <p:nvCxnSpPr>
          <p:cNvPr id="8" name="Conector recto de flecha 7">
            <a:extLst>
              <a:ext uri="{FF2B5EF4-FFF2-40B4-BE49-F238E27FC236}">
                <a16:creationId xmlns:a16="http://schemas.microsoft.com/office/drawing/2014/main" id="{5D8C3DE4-706A-4E8D-BD29-D8E549FEBC28}"/>
              </a:ext>
            </a:extLst>
          </p:cNvPr>
          <p:cNvCxnSpPr>
            <a:cxnSpLocks/>
          </p:cNvCxnSpPr>
          <p:nvPr/>
        </p:nvCxnSpPr>
        <p:spPr>
          <a:xfrm>
            <a:off x="2908300" y="2857500"/>
            <a:ext cx="4507592" cy="3683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1155EBC1-88FA-4AEE-A7A0-61260109089F}"/>
              </a:ext>
            </a:extLst>
          </p:cNvPr>
          <p:cNvPicPr>
            <a:picLocks noChangeAspect="1"/>
          </p:cNvPicPr>
          <p:nvPr>
            <a:audioFile r:link="rId2"/>
            <p:extLst>
              <p:ext uri="{DAA4B4D4-6D71-4841-9C94-3DE7FCFB9230}">
                <p14:media xmlns:p14="http://schemas.microsoft.com/office/powerpoint/2010/main" r:embed="rId3">
                  <p14:trim st="2679" end="2873.3741"/>
                </p14:media>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97942034"/>
      </p:ext>
    </p:extLst>
  </p:cSld>
  <p:clrMapOvr>
    <a:masterClrMapping/>
  </p:clrMapOvr>
  <mc:AlternateContent xmlns:mc="http://schemas.openxmlformats.org/markup-compatibility/2006" xmlns:p14="http://schemas.microsoft.com/office/powerpoint/2010/main">
    <mc:Choice Requires="p14">
      <p:transition p14:dur="10" advTm="13146">
        <p:fade/>
      </p:transition>
    </mc:Choice>
    <mc:Fallback xmlns="">
      <p:transition advTm="131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95EE3A8-A5E9-43B3-B17D-233DDA7DF5FA}"/>
              </a:ext>
            </a:extLst>
          </p:cNvPr>
          <p:cNvSpPr/>
          <p:nvPr/>
        </p:nvSpPr>
        <p:spPr>
          <a:xfrm>
            <a:off x="3557170" y="574224"/>
            <a:ext cx="5077659" cy="532903"/>
          </a:xfrm>
          <a:prstGeom prst="rect">
            <a:avLst/>
          </a:prstGeom>
        </p:spPr>
        <p:txBody>
          <a:bodyPr wrap="square">
            <a:spAutoFit/>
          </a:bodyPr>
          <a:lstStyle/>
          <a:p>
            <a:pPr algn="ctr">
              <a:lnSpc>
                <a:spcPct val="107000"/>
              </a:lnSpc>
              <a:spcBef>
                <a:spcPts val="1200"/>
              </a:spcBef>
              <a:spcAft>
                <a:spcPts val="0"/>
              </a:spcAft>
            </a:pPr>
            <a:r>
              <a:rPr lang="es-ES"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ESTRUCTURA DEL FORMULARIO</a:t>
            </a:r>
            <a:endParaRPr lang="es-MX"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F93CBE4A-E29E-48EC-9515-FC4136FC9D2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121735" y="1493857"/>
            <a:ext cx="7911465" cy="4387215"/>
          </a:xfrm>
          <a:prstGeom prst="rect">
            <a:avLst/>
          </a:prstGeom>
          <a:noFill/>
          <a:ln>
            <a:noFill/>
          </a:ln>
        </p:spPr>
      </p:pic>
      <p:sp>
        <p:nvSpPr>
          <p:cNvPr id="5" name="Rectángulo 4">
            <a:extLst>
              <a:ext uri="{FF2B5EF4-FFF2-40B4-BE49-F238E27FC236}">
                <a16:creationId xmlns:a16="http://schemas.microsoft.com/office/drawing/2014/main" id="{FD95E3D5-5B65-4330-9B4E-03280CEE8B87}"/>
              </a:ext>
            </a:extLst>
          </p:cNvPr>
          <p:cNvSpPr/>
          <p:nvPr/>
        </p:nvSpPr>
        <p:spPr>
          <a:xfrm>
            <a:off x="4830589" y="2967335"/>
            <a:ext cx="548548" cy="923330"/>
          </a:xfrm>
          <a:prstGeom prst="rect">
            <a:avLst/>
          </a:prstGeom>
          <a:noFill/>
        </p:spPr>
        <p:txBody>
          <a:bodyPr wrap="non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3</a:t>
            </a:r>
          </a:p>
        </p:txBody>
      </p:sp>
      <p:sp>
        <p:nvSpPr>
          <p:cNvPr id="6" name="Rectángulo 5">
            <a:extLst>
              <a:ext uri="{FF2B5EF4-FFF2-40B4-BE49-F238E27FC236}">
                <a16:creationId xmlns:a16="http://schemas.microsoft.com/office/drawing/2014/main" id="{CEC2035B-19F3-4E8F-921A-175BCA30B632}"/>
              </a:ext>
            </a:extLst>
          </p:cNvPr>
          <p:cNvSpPr/>
          <p:nvPr/>
        </p:nvSpPr>
        <p:spPr>
          <a:xfrm>
            <a:off x="393700" y="840675"/>
            <a:ext cx="3163470" cy="3600986"/>
          </a:xfrm>
          <a:prstGeom prst="rect">
            <a:avLst/>
          </a:prstGeom>
        </p:spPr>
        <p:txBody>
          <a:bodyPr wrap="square">
            <a:spAutoFit/>
          </a:bodyPr>
          <a:lstStyle/>
          <a:p>
            <a:pPr algn="just"/>
            <a:r>
              <a:rPr lang="es-MX" b="1" dirty="0"/>
              <a:t>3. </a:t>
            </a:r>
            <a:r>
              <a:rPr lang="es-MX" sz="1600" b="1" dirty="0"/>
              <a:t>PRODUCTO – UNIDAD / ESPECIFICACIÓN</a:t>
            </a:r>
            <a:endParaRPr lang="es-MX" sz="1600" dirty="0"/>
          </a:p>
          <a:p>
            <a:pPr algn="just"/>
            <a:r>
              <a:rPr lang="es-MX" sz="1600" dirty="0"/>
              <a:t>En el campo de </a:t>
            </a:r>
            <a:r>
              <a:rPr lang="es-MX" sz="1600" b="1" dirty="0"/>
              <a:t>PRODUCTO-UNIDAD </a:t>
            </a:r>
            <a:r>
              <a:rPr lang="es-MX" sz="1600" dirty="0"/>
              <a:t>al momento de comenzar a escribir el nombre de algún artículo o insumo, se desplegará una lista de sugerencias de entre las cuales, el usuario deberá elegir la de su preferencia, de manera que se vincule este dato con el catálogo de productos válidos y registrados para la solicitud.</a:t>
            </a:r>
          </a:p>
          <a:p>
            <a:endParaRPr lang="es-MX" dirty="0"/>
          </a:p>
        </p:txBody>
      </p:sp>
      <p:cxnSp>
        <p:nvCxnSpPr>
          <p:cNvPr id="8" name="Conector recto de flecha 7">
            <a:extLst>
              <a:ext uri="{FF2B5EF4-FFF2-40B4-BE49-F238E27FC236}">
                <a16:creationId xmlns:a16="http://schemas.microsoft.com/office/drawing/2014/main" id="{5D8C3DE4-706A-4E8D-BD29-D8E549FEBC28}"/>
              </a:ext>
            </a:extLst>
          </p:cNvPr>
          <p:cNvCxnSpPr>
            <a:cxnSpLocks/>
          </p:cNvCxnSpPr>
          <p:nvPr/>
        </p:nvCxnSpPr>
        <p:spPr>
          <a:xfrm>
            <a:off x="3557170" y="1231900"/>
            <a:ext cx="1129130" cy="24555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009AA5AD-9C75-4806-A51B-4FE850963542}"/>
              </a:ext>
            </a:extLst>
          </p:cNvPr>
          <p:cNvSpPr/>
          <p:nvPr/>
        </p:nvSpPr>
        <p:spPr>
          <a:xfrm>
            <a:off x="393700" y="4159071"/>
            <a:ext cx="3163470" cy="1815882"/>
          </a:xfrm>
          <a:prstGeom prst="rect">
            <a:avLst/>
          </a:prstGeom>
        </p:spPr>
        <p:txBody>
          <a:bodyPr wrap="square">
            <a:spAutoFit/>
          </a:bodyPr>
          <a:lstStyle/>
          <a:p>
            <a:pPr algn="just"/>
            <a:r>
              <a:rPr lang="es-MX" sz="1600" dirty="0">
                <a:latin typeface="Calibri" panose="020F0502020204030204" pitchFamily="34" charset="0"/>
                <a:ea typeface="Calibri" panose="020F0502020204030204" pitchFamily="34" charset="0"/>
                <a:cs typeface="Times New Roman" panose="02020603050405020304" pitchFamily="18" charset="0"/>
              </a:rPr>
              <a:t>Debajo se encuentra el campo de </a:t>
            </a:r>
            <a:r>
              <a:rPr lang="es-MX" sz="1600" b="1" dirty="0">
                <a:latin typeface="Calibri" panose="020F0502020204030204" pitchFamily="34" charset="0"/>
                <a:ea typeface="Calibri" panose="020F0502020204030204" pitchFamily="34" charset="0"/>
                <a:cs typeface="Times New Roman" panose="02020603050405020304" pitchFamily="18" charset="0"/>
              </a:rPr>
              <a:t>ESPECIFICACIÓN</a:t>
            </a:r>
            <a:r>
              <a:rPr lang="es-MX" sz="1600" dirty="0">
                <a:latin typeface="Calibri" panose="020F0502020204030204" pitchFamily="34" charset="0"/>
                <a:ea typeface="Calibri" panose="020F0502020204030204" pitchFamily="34" charset="0"/>
                <a:cs typeface="Times New Roman" panose="02020603050405020304" pitchFamily="18" charset="0"/>
              </a:rPr>
              <a:t>, en el mismo, se podrán escribir características adicionales del producto tales como marca, tipo de presentación o aquella información que el usuario considere pertinente</a:t>
            </a:r>
            <a:endParaRPr lang="es-MX" sz="1600" dirty="0"/>
          </a:p>
        </p:txBody>
      </p:sp>
      <p:cxnSp>
        <p:nvCxnSpPr>
          <p:cNvPr id="12" name="Conector recto de flecha 11">
            <a:extLst>
              <a:ext uri="{FF2B5EF4-FFF2-40B4-BE49-F238E27FC236}">
                <a16:creationId xmlns:a16="http://schemas.microsoft.com/office/drawing/2014/main" id="{F9532F0F-0CB1-4BB5-BF2D-1EAAB555ED71}"/>
              </a:ext>
            </a:extLst>
          </p:cNvPr>
          <p:cNvCxnSpPr>
            <a:cxnSpLocks/>
          </p:cNvCxnSpPr>
          <p:nvPr/>
        </p:nvCxnSpPr>
        <p:spPr>
          <a:xfrm flipV="1">
            <a:off x="3557170" y="4279900"/>
            <a:ext cx="1129130" cy="254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D1B7299C-CBDD-4EBE-996D-2DE9EEF648C3}"/>
              </a:ext>
            </a:extLst>
          </p:cNvPr>
          <p:cNvPicPr>
            <a:picLocks noChangeAspect="1"/>
          </p:cNvPicPr>
          <p:nvPr>
            <a:audioFile r:link="rId2"/>
            <p:extLst>
              <p:ext uri="{DAA4B4D4-6D71-4841-9C94-3DE7FCFB9230}">
                <p14:media xmlns:p14="http://schemas.microsoft.com/office/powerpoint/2010/main" r:embed="rId3">
                  <p14:trim st="2567" end="2185.0952"/>
                </p14:media>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66876490"/>
      </p:ext>
    </p:extLst>
  </p:cSld>
  <p:clrMapOvr>
    <a:masterClrMapping/>
  </p:clrMapOvr>
  <mc:AlternateContent xmlns:mc="http://schemas.openxmlformats.org/markup-compatibility/2006" xmlns:p14="http://schemas.microsoft.com/office/powerpoint/2010/main">
    <mc:Choice Requires="p14">
      <p:transition p14:dur="10" advTm="48799">
        <p:fade/>
      </p:transition>
    </mc:Choice>
    <mc:Fallback xmlns="">
      <p:transition advTm="487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bldLst>
      <p:bldP spid="5" grpId="0"/>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95EE3A8-A5E9-43B3-B17D-233DDA7DF5FA}"/>
              </a:ext>
            </a:extLst>
          </p:cNvPr>
          <p:cNvSpPr/>
          <p:nvPr/>
        </p:nvSpPr>
        <p:spPr>
          <a:xfrm>
            <a:off x="3557170" y="574224"/>
            <a:ext cx="5077659" cy="532903"/>
          </a:xfrm>
          <a:prstGeom prst="rect">
            <a:avLst/>
          </a:prstGeom>
        </p:spPr>
        <p:txBody>
          <a:bodyPr wrap="square">
            <a:spAutoFit/>
          </a:bodyPr>
          <a:lstStyle/>
          <a:p>
            <a:pPr algn="ctr">
              <a:lnSpc>
                <a:spcPct val="107000"/>
              </a:lnSpc>
              <a:spcBef>
                <a:spcPts val="1200"/>
              </a:spcBef>
              <a:spcAft>
                <a:spcPts val="0"/>
              </a:spcAft>
            </a:pPr>
            <a:r>
              <a:rPr lang="es-ES"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ESTRUCTURA DEL FORMULARIO</a:t>
            </a:r>
            <a:endParaRPr lang="es-MX"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F93CBE4A-E29E-48EC-9515-FC4136FC9D2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734434" y="1645284"/>
            <a:ext cx="7911465" cy="4387215"/>
          </a:xfrm>
          <a:prstGeom prst="rect">
            <a:avLst/>
          </a:prstGeom>
          <a:noFill/>
          <a:ln>
            <a:noFill/>
          </a:ln>
        </p:spPr>
      </p:pic>
      <p:sp>
        <p:nvSpPr>
          <p:cNvPr id="5" name="Rectángulo 4">
            <a:extLst>
              <a:ext uri="{FF2B5EF4-FFF2-40B4-BE49-F238E27FC236}">
                <a16:creationId xmlns:a16="http://schemas.microsoft.com/office/drawing/2014/main" id="{FD95E3D5-5B65-4330-9B4E-03280CEE8B87}"/>
              </a:ext>
            </a:extLst>
          </p:cNvPr>
          <p:cNvSpPr/>
          <p:nvPr/>
        </p:nvSpPr>
        <p:spPr>
          <a:xfrm>
            <a:off x="6095999" y="2971800"/>
            <a:ext cx="548548" cy="923330"/>
          </a:xfrm>
          <a:prstGeom prst="rect">
            <a:avLst/>
          </a:prstGeom>
          <a:noFill/>
        </p:spPr>
        <p:txBody>
          <a:bodyPr wrap="none" lIns="91440" tIns="45720" rIns="91440" bIns="45720">
            <a:spAutoFit/>
          </a:bodyPr>
          <a:lstStyle/>
          <a:p>
            <a:pPr algn="ctr"/>
            <a:r>
              <a:rPr lang="es-ES" sz="5400" dirty="0">
                <a:ln w="0"/>
                <a:effectLst>
                  <a:outerShdw blurRad="38100" dist="19050" dir="2700000" algn="tl" rotWithShape="0">
                    <a:schemeClr val="dk1">
                      <a:alpha val="40000"/>
                    </a:schemeClr>
                  </a:outerShdw>
                </a:effectLst>
              </a:rPr>
              <a:t>4</a:t>
            </a:r>
            <a:endParaRPr lang="es-ES" sz="5400" b="0" cap="none" spc="0" dirty="0">
              <a:ln w="0"/>
              <a:solidFill>
                <a:schemeClr val="tx1"/>
              </a:solidFill>
              <a:effectLst>
                <a:outerShdw blurRad="38100" dist="19050" dir="2700000" algn="tl" rotWithShape="0">
                  <a:schemeClr val="dk1">
                    <a:alpha val="40000"/>
                  </a:schemeClr>
                </a:outerShdw>
              </a:effectLst>
            </a:endParaRPr>
          </a:p>
        </p:txBody>
      </p:sp>
      <p:sp>
        <p:nvSpPr>
          <p:cNvPr id="6" name="Rectángulo 5">
            <a:extLst>
              <a:ext uri="{FF2B5EF4-FFF2-40B4-BE49-F238E27FC236}">
                <a16:creationId xmlns:a16="http://schemas.microsoft.com/office/drawing/2014/main" id="{CEC2035B-19F3-4E8F-921A-175BCA30B632}"/>
              </a:ext>
            </a:extLst>
          </p:cNvPr>
          <p:cNvSpPr/>
          <p:nvPr/>
        </p:nvSpPr>
        <p:spPr>
          <a:xfrm>
            <a:off x="393700" y="2649835"/>
            <a:ext cx="3163470" cy="2031325"/>
          </a:xfrm>
          <a:prstGeom prst="rect">
            <a:avLst/>
          </a:prstGeom>
        </p:spPr>
        <p:txBody>
          <a:bodyPr wrap="square">
            <a:spAutoFit/>
          </a:bodyPr>
          <a:lstStyle/>
          <a:p>
            <a:r>
              <a:rPr lang="es-MX" b="1" dirty="0"/>
              <a:t>4. PRESENTACIÓN</a:t>
            </a:r>
            <a:endParaRPr lang="es-MX" dirty="0"/>
          </a:p>
          <a:p>
            <a:r>
              <a:rPr lang="es-MX" dirty="0"/>
              <a:t>Al desplegar el listado de opciones en esta área, el usuario deberá seleccionar la presentación correspondiente al producto que desea registrar.</a:t>
            </a:r>
          </a:p>
        </p:txBody>
      </p:sp>
      <p:cxnSp>
        <p:nvCxnSpPr>
          <p:cNvPr id="8" name="Conector recto de flecha 7">
            <a:extLst>
              <a:ext uri="{FF2B5EF4-FFF2-40B4-BE49-F238E27FC236}">
                <a16:creationId xmlns:a16="http://schemas.microsoft.com/office/drawing/2014/main" id="{5D8C3DE4-706A-4E8D-BD29-D8E549FEBC28}"/>
              </a:ext>
            </a:extLst>
          </p:cNvPr>
          <p:cNvCxnSpPr>
            <a:cxnSpLocks/>
          </p:cNvCxnSpPr>
          <p:nvPr/>
        </p:nvCxnSpPr>
        <p:spPr>
          <a:xfrm>
            <a:off x="2908300" y="2857500"/>
            <a:ext cx="3276600" cy="8299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D2431EE4-2970-4A8C-8D24-6488596408E3}"/>
              </a:ext>
            </a:extLst>
          </p:cNvPr>
          <p:cNvPicPr>
            <a:picLocks noChangeAspect="1"/>
          </p:cNvPicPr>
          <p:nvPr>
            <a:audioFile r:link="rId2"/>
            <p:extLst>
              <p:ext uri="{DAA4B4D4-6D71-4841-9C94-3DE7FCFB9230}">
                <p14:media xmlns:p14="http://schemas.microsoft.com/office/powerpoint/2010/main" r:embed="rId3">
                  <p14:trim st="2419" end="2655.4263"/>
                </p14:media>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974695868"/>
      </p:ext>
    </p:extLst>
  </p:cSld>
  <p:clrMapOvr>
    <a:masterClrMapping/>
  </p:clrMapOvr>
  <mc:AlternateContent xmlns:mc="http://schemas.openxmlformats.org/markup-compatibility/2006" xmlns:p14="http://schemas.microsoft.com/office/powerpoint/2010/main">
    <mc:Choice Requires="p14">
      <p:transition p14:dur="10" advTm="17185">
        <p:fade/>
      </p:transition>
    </mc:Choice>
    <mc:Fallback xmlns="">
      <p:transition advTm="171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95EE3A8-A5E9-43B3-B17D-233DDA7DF5FA}"/>
              </a:ext>
            </a:extLst>
          </p:cNvPr>
          <p:cNvSpPr/>
          <p:nvPr/>
        </p:nvSpPr>
        <p:spPr>
          <a:xfrm>
            <a:off x="3557170" y="574224"/>
            <a:ext cx="5077659" cy="532903"/>
          </a:xfrm>
          <a:prstGeom prst="rect">
            <a:avLst/>
          </a:prstGeom>
        </p:spPr>
        <p:txBody>
          <a:bodyPr wrap="square">
            <a:spAutoFit/>
          </a:bodyPr>
          <a:lstStyle/>
          <a:p>
            <a:pPr algn="ctr">
              <a:lnSpc>
                <a:spcPct val="107000"/>
              </a:lnSpc>
              <a:spcBef>
                <a:spcPts val="1200"/>
              </a:spcBef>
              <a:spcAft>
                <a:spcPts val="0"/>
              </a:spcAft>
            </a:pPr>
            <a:r>
              <a:rPr lang="es-ES"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ESTRUCTURA DEL FORMULARIO</a:t>
            </a:r>
            <a:endParaRPr lang="es-MX"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F93CBE4A-E29E-48EC-9515-FC4136FC9D2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734434" y="1645284"/>
            <a:ext cx="7911465" cy="4387215"/>
          </a:xfrm>
          <a:prstGeom prst="rect">
            <a:avLst/>
          </a:prstGeom>
          <a:noFill/>
          <a:ln>
            <a:noFill/>
          </a:ln>
        </p:spPr>
      </p:pic>
      <p:sp>
        <p:nvSpPr>
          <p:cNvPr id="5" name="Rectángulo 4">
            <a:extLst>
              <a:ext uri="{FF2B5EF4-FFF2-40B4-BE49-F238E27FC236}">
                <a16:creationId xmlns:a16="http://schemas.microsoft.com/office/drawing/2014/main" id="{FD95E3D5-5B65-4330-9B4E-03280CEE8B87}"/>
              </a:ext>
            </a:extLst>
          </p:cNvPr>
          <p:cNvSpPr/>
          <p:nvPr/>
        </p:nvSpPr>
        <p:spPr>
          <a:xfrm>
            <a:off x="6896099" y="2967335"/>
            <a:ext cx="548548" cy="923330"/>
          </a:xfrm>
          <a:prstGeom prst="rect">
            <a:avLst/>
          </a:prstGeom>
          <a:noFill/>
        </p:spPr>
        <p:txBody>
          <a:bodyPr wrap="none" lIns="91440" tIns="45720" rIns="91440" bIns="45720">
            <a:spAutoFit/>
          </a:bodyPr>
          <a:lstStyle/>
          <a:p>
            <a:pPr algn="ctr"/>
            <a:r>
              <a:rPr lang="es-ES" sz="5400" dirty="0">
                <a:ln w="0"/>
                <a:effectLst>
                  <a:outerShdw blurRad="38100" dist="19050" dir="2700000" algn="tl" rotWithShape="0">
                    <a:schemeClr val="dk1">
                      <a:alpha val="40000"/>
                    </a:schemeClr>
                  </a:outerShdw>
                </a:effectLst>
              </a:rPr>
              <a:t>5</a:t>
            </a:r>
            <a:endParaRPr lang="es-ES" sz="5400" b="0" cap="none" spc="0" dirty="0">
              <a:ln w="0"/>
              <a:solidFill>
                <a:schemeClr val="tx1"/>
              </a:solidFill>
              <a:effectLst>
                <a:outerShdw blurRad="38100" dist="19050" dir="2700000" algn="tl" rotWithShape="0">
                  <a:schemeClr val="dk1">
                    <a:alpha val="40000"/>
                  </a:schemeClr>
                </a:outerShdw>
              </a:effectLst>
            </a:endParaRPr>
          </a:p>
        </p:txBody>
      </p:sp>
      <p:sp>
        <p:nvSpPr>
          <p:cNvPr id="6" name="Rectángulo 5">
            <a:extLst>
              <a:ext uri="{FF2B5EF4-FFF2-40B4-BE49-F238E27FC236}">
                <a16:creationId xmlns:a16="http://schemas.microsoft.com/office/drawing/2014/main" id="{CEC2035B-19F3-4E8F-921A-175BCA30B632}"/>
              </a:ext>
            </a:extLst>
          </p:cNvPr>
          <p:cNvSpPr/>
          <p:nvPr/>
        </p:nvSpPr>
        <p:spPr>
          <a:xfrm>
            <a:off x="393700" y="1563806"/>
            <a:ext cx="3163470" cy="3970318"/>
          </a:xfrm>
          <a:prstGeom prst="rect">
            <a:avLst/>
          </a:prstGeom>
        </p:spPr>
        <p:txBody>
          <a:bodyPr wrap="square">
            <a:spAutoFit/>
          </a:bodyPr>
          <a:lstStyle/>
          <a:p>
            <a:r>
              <a:rPr lang="es-MX" b="1" dirty="0"/>
              <a:t>5. CANTIDAD POR PRESENTACIÓN</a:t>
            </a:r>
            <a:endParaRPr lang="es-MX" dirty="0"/>
          </a:p>
          <a:p>
            <a:r>
              <a:rPr lang="es-MX" dirty="0"/>
              <a:t>En este campo, el usuario deberá especificar la cantidad de artículos (de la presentación seleccionada anteriormente) que desea registrar, como ejemplo:</a:t>
            </a:r>
          </a:p>
          <a:p>
            <a:r>
              <a:rPr lang="es-MX" dirty="0"/>
              <a:t>Si en “Presentación” eligió “Botella” y en este campo “</a:t>
            </a:r>
            <a:r>
              <a:rPr lang="es-MX" dirty="0" err="1"/>
              <a:t>Cant</a:t>
            </a:r>
            <a:r>
              <a:rPr lang="es-MX" dirty="0"/>
              <a:t>./Pres.” eligió “5”, esto implica que está registrando “5 botellas” del producto.</a:t>
            </a:r>
          </a:p>
        </p:txBody>
      </p:sp>
      <p:cxnSp>
        <p:nvCxnSpPr>
          <p:cNvPr id="8" name="Conector recto de flecha 7">
            <a:extLst>
              <a:ext uri="{FF2B5EF4-FFF2-40B4-BE49-F238E27FC236}">
                <a16:creationId xmlns:a16="http://schemas.microsoft.com/office/drawing/2014/main" id="{5D8C3DE4-706A-4E8D-BD29-D8E549FEBC28}"/>
              </a:ext>
            </a:extLst>
          </p:cNvPr>
          <p:cNvCxnSpPr>
            <a:cxnSpLocks/>
          </p:cNvCxnSpPr>
          <p:nvPr/>
        </p:nvCxnSpPr>
        <p:spPr>
          <a:xfrm>
            <a:off x="3035300" y="1760829"/>
            <a:ext cx="3860799" cy="19266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ECDE5288-ABE3-4117-B56B-F336190F1A65}"/>
              </a:ext>
            </a:extLst>
          </p:cNvPr>
          <p:cNvPicPr>
            <a:picLocks noChangeAspect="1"/>
          </p:cNvPicPr>
          <p:nvPr>
            <a:audioFile r:link="rId2"/>
            <p:extLst>
              <p:ext uri="{DAA4B4D4-6D71-4841-9C94-3DE7FCFB9230}">
                <p14:media xmlns:p14="http://schemas.microsoft.com/office/powerpoint/2010/main" r:embed="rId3">
                  <p14:trim st="2329" end="4021.2947"/>
                </p14:media>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29522705"/>
      </p:ext>
    </p:extLst>
  </p:cSld>
  <p:clrMapOvr>
    <a:masterClrMapping/>
  </p:clrMapOvr>
  <mc:AlternateContent xmlns:mc="http://schemas.openxmlformats.org/markup-compatibility/2006" xmlns:p14="http://schemas.microsoft.com/office/powerpoint/2010/main">
    <mc:Choice Requires="p14">
      <p:transition p14:dur="10" advTm="33313">
        <p:fade/>
      </p:transition>
    </mc:Choice>
    <mc:Fallback xmlns="">
      <p:transition advTm="333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95EE3A8-A5E9-43B3-B17D-233DDA7DF5FA}"/>
              </a:ext>
            </a:extLst>
          </p:cNvPr>
          <p:cNvSpPr/>
          <p:nvPr/>
        </p:nvSpPr>
        <p:spPr>
          <a:xfrm>
            <a:off x="3557170" y="574224"/>
            <a:ext cx="5077659" cy="532903"/>
          </a:xfrm>
          <a:prstGeom prst="rect">
            <a:avLst/>
          </a:prstGeom>
        </p:spPr>
        <p:txBody>
          <a:bodyPr wrap="square">
            <a:spAutoFit/>
          </a:bodyPr>
          <a:lstStyle/>
          <a:p>
            <a:pPr algn="ctr">
              <a:lnSpc>
                <a:spcPct val="107000"/>
              </a:lnSpc>
              <a:spcBef>
                <a:spcPts val="1200"/>
              </a:spcBef>
              <a:spcAft>
                <a:spcPts val="0"/>
              </a:spcAft>
            </a:pPr>
            <a:r>
              <a:rPr lang="es-ES"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ESTRUCTURA DEL FORMULARIO</a:t>
            </a:r>
            <a:endParaRPr lang="es-MX"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F93CBE4A-E29E-48EC-9515-FC4136FC9D2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734434" y="1645284"/>
            <a:ext cx="7911465" cy="4387215"/>
          </a:xfrm>
          <a:prstGeom prst="rect">
            <a:avLst/>
          </a:prstGeom>
          <a:noFill/>
          <a:ln>
            <a:noFill/>
          </a:ln>
        </p:spPr>
      </p:pic>
      <p:sp>
        <p:nvSpPr>
          <p:cNvPr id="5" name="Rectángulo 4">
            <a:extLst>
              <a:ext uri="{FF2B5EF4-FFF2-40B4-BE49-F238E27FC236}">
                <a16:creationId xmlns:a16="http://schemas.microsoft.com/office/drawing/2014/main" id="{FD95E3D5-5B65-4330-9B4E-03280CEE8B87}"/>
              </a:ext>
            </a:extLst>
          </p:cNvPr>
          <p:cNvSpPr/>
          <p:nvPr/>
        </p:nvSpPr>
        <p:spPr>
          <a:xfrm>
            <a:off x="7415892" y="3031106"/>
            <a:ext cx="548548" cy="923330"/>
          </a:xfrm>
          <a:prstGeom prst="rect">
            <a:avLst/>
          </a:prstGeom>
          <a:noFill/>
        </p:spPr>
        <p:txBody>
          <a:bodyPr wrap="none" lIns="91440" tIns="45720" rIns="91440" bIns="45720">
            <a:spAutoFit/>
          </a:bodyPr>
          <a:lstStyle/>
          <a:p>
            <a:pPr algn="ctr"/>
            <a:r>
              <a:rPr lang="es-ES" sz="5400" dirty="0">
                <a:ln w="0"/>
                <a:effectLst>
                  <a:outerShdw blurRad="38100" dist="19050" dir="2700000" algn="tl" rotWithShape="0">
                    <a:schemeClr val="dk1">
                      <a:alpha val="40000"/>
                    </a:schemeClr>
                  </a:outerShdw>
                </a:effectLst>
              </a:rPr>
              <a:t>6</a:t>
            </a:r>
            <a:endParaRPr lang="es-ES" sz="5400" b="0" cap="none" spc="0" dirty="0">
              <a:ln w="0"/>
              <a:solidFill>
                <a:schemeClr val="tx1"/>
              </a:solidFill>
              <a:effectLst>
                <a:outerShdw blurRad="38100" dist="19050" dir="2700000" algn="tl" rotWithShape="0">
                  <a:schemeClr val="dk1">
                    <a:alpha val="40000"/>
                  </a:schemeClr>
                </a:outerShdw>
              </a:effectLst>
            </a:endParaRPr>
          </a:p>
        </p:txBody>
      </p:sp>
      <p:sp>
        <p:nvSpPr>
          <p:cNvPr id="6" name="Rectángulo 5">
            <a:extLst>
              <a:ext uri="{FF2B5EF4-FFF2-40B4-BE49-F238E27FC236}">
                <a16:creationId xmlns:a16="http://schemas.microsoft.com/office/drawing/2014/main" id="{CEC2035B-19F3-4E8F-921A-175BCA30B632}"/>
              </a:ext>
            </a:extLst>
          </p:cNvPr>
          <p:cNvSpPr/>
          <p:nvPr/>
        </p:nvSpPr>
        <p:spPr>
          <a:xfrm>
            <a:off x="393700" y="1107127"/>
            <a:ext cx="3163470" cy="4801314"/>
          </a:xfrm>
          <a:prstGeom prst="rect">
            <a:avLst/>
          </a:prstGeom>
        </p:spPr>
        <p:txBody>
          <a:bodyPr wrap="square">
            <a:spAutoFit/>
          </a:bodyPr>
          <a:lstStyle/>
          <a:p>
            <a:r>
              <a:rPr lang="es-MX" b="1" dirty="0"/>
              <a:t>6. UNIDADES POR PRESENTACIÓN</a:t>
            </a:r>
            <a:endParaRPr lang="es-MX" dirty="0"/>
          </a:p>
          <a:p>
            <a:r>
              <a:rPr lang="es-MX" dirty="0"/>
              <a:t>Aquí, el usuario deberá especificar cuantas “unidades del producto” están contenidas en la presentación que está solicitando, volviendo al ejemplo del inciso anterior, si se ha elegido </a:t>
            </a:r>
            <a:r>
              <a:rPr lang="es-MX" b="1" dirty="0"/>
              <a:t>Presentación:</a:t>
            </a:r>
            <a:r>
              <a:rPr lang="es-MX" dirty="0"/>
              <a:t> Botella</a:t>
            </a:r>
            <a:r>
              <a:rPr lang="es-MX" b="1" dirty="0"/>
              <a:t>,</a:t>
            </a:r>
            <a:endParaRPr lang="es-MX" dirty="0"/>
          </a:p>
          <a:p>
            <a:r>
              <a:rPr lang="es-MX" b="1" dirty="0"/>
              <a:t> Cantidad por Presentación</a:t>
            </a:r>
            <a:r>
              <a:rPr lang="es-MX" dirty="0"/>
              <a:t>: 5, y </a:t>
            </a:r>
            <a:r>
              <a:rPr lang="es-MX" b="1" dirty="0"/>
              <a:t>Unidades por presentación</a:t>
            </a:r>
            <a:r>
              <a:rPr lang="es-MX" dirty="0"/>
              <a:t>: 1, esto implica que el usuario está solicitando </a:t>
            </a:r>
            <a:r>
              <a:rPr lang="es-MX" b="1" dirty="0"/>
              <a:t>5 botellas de 1 litro cada una.</a:t>
            </a:r>
            <a:endParaRPr lang="es-MX" dirty="0"/>
          </a:p>
        </p:txBody>
      </p:sp>
      <p:cxnSp>
        <p:nvCxnSpPr>
          <p:cNvPr id="8" name="Conector recto de flecha 7">
            <a:extLst>
              <a:ext uri="{FF2B5EF4-FFF2-40B4-BE49-F238E27FC236}">
                <a16:creationId xmlns:a16="http://schemas.microsoft.com/office/drawing/2014/main" id="{5D8C3DE4-706A-4E8D-BD29-D8E549FEBC28}"/>
              </a:ext>
            </a:extLst>
          </p:cNvPr>
          <p:cNvCxnSpPr>
            <a:cxnSpLocks/>
          </p:cNvCxnSpPr>
          <p:nvPr/>
        </p:nvCxnSpPr>
        <p:spPr>
          <a:xfrm>
            <a:off x="2667000" y="1351710"/>
            <a:ext cx="4748892" cy="23820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61A3C06B-2B5E-4965-BFCE-F1B8E3EC1700}"/>
              </a:ext>
            </a:extLst>
          </p:cNvPr>
          <p:cNvPicPr>
            <a:picLocks noChangeAspect="1"/>
          </p:cNvPicPr>
          <p:nvPr>
            <a:audioFile r:link="rId2"/>
            <p:extLst>
              <p:ext uri="{DAA4B4D4-6D71-4841-9C94-3DE7FCFB9230}">
                <p14:media xmlns:p14="http://schemas.microsoft.com/office/powerpoint/2010/main" r:embed="rId3">
                  <p14:trim st="2852" end="4462.2471"/>
                </p14:media>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42560608"/>
      </p:ext>
    </p:extLst>
  </p:cSld>
  <p:clrMapOvr>
    <a:masterClrMapping/>
  </p:clrMapOvr>
  <mc:AlternateContent xmlns:mc="http://schemas.openxmlformats.org/markup-compatibility/2006" xmlns:p14="http://schemas.microsoft.com/office/powerpoint/2010/main">
    <mc:Choice Requires="p14">
      <p:transition p14:dur="10" advTm="38561">
        <p:fade/>
      </p:transition>
    </mc:Choice>
    <mc:Fallback xmlns="">
      <p:transition advTm="385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2BD90FE-9A41-4F99-A9B7-B6BC7D14CE51}"/>
              </a:ext>
            </a:extLst>
          </p:cNvPr>
          <p:cNvSpPr>
            <a:spLocks noGrp="1"/>
          </p:cNvSpPr>
          <p:nvPr>
            <p:ph type="ctrTitle"/>
          </p:nvPr>
        </p:nvSpPr>
        <p:spPr>
          <a:xfrm>
            <a:off x="1507067" y="1513840"/>
            <a:ext cx="7766936" cy="2536996"/>
          </a:xfrm>
        </p:spPr>
        <p:txBody>
          <a:bodyPr/>
          <a:lstStyle/>
          <a:p>
            <a:r>
              <a:rPr lang="es-MX" dirty="0"/>
              <a:t>Universidad Michoacana de San Nicolás de Hidalgo</a:t>
            </a:r>
          </a:p>
        </p:txBody>
      </p:sp>
      <p:sp>
        <p:nvSpPr>
          <p:cNvPr id="5" name="Subtítulo 4">
            <a:extLst>
              <a:ext uri="{FF2B5EF4-FFF2-40B4-BE49-F238E27FC236}">
                <a16:creationId xmlns:a16="http://schemas.microsoft.com/office/drawing/2014/main" id="{0868125B-5913-4857-A5C0-F0AC59C89B49}"/>
              </a:ext>
            </a:extLst>
          </p:cNvPr>
          <p:cNvSpPr>
            <a:spLocks noGrp="1"/>
          </p:cNvSpPr>
          <p:nvPr>
            <p:ph type="subTitle" idx="1"/>
          </p:nvPr>
        </p:nvSpPr>
        <p:spPr>
          <a:xfrm>
            <a:off x="1507067" y="4050833"/>
            <a:ext cx="7766936" cy="1646302"/>
          </a:xfrm>
        </p:spPr>
        <p:txBody>
          <a:bodyPr>
            <a:noAutofit/>
          </a:bodyPr>
          <a:lstStyle/>
          <a:p>
            <a:r>
              <a:rPr lang="es-MX" sz="2400" dirty="0"/>
              <a:t>Dirección de Adquisiciones de Bienes y Servicios</a:t>
            </a:r>
          </a:p>
          <a:p>
            <a:r>
              <a:rPr lang="es-MX" sz="2400" dirty="0"/>
              <a:t>y</a:t>
            </a:r>
          </a:p>
          <a:p>
            <a:r>
              <a:rPr lang="es-MX" sz="2400" dirty="0"/>
              <a:t>Tesorería</a:t>
            </a:r>
          </a:p>
        </p:txBody>
      </p:sp>
    </p:spTree>
    <p:custDataLst>
      <p:tags r:id="rId1"/>
    </p:custDataLst>
    <p:extLst>
      <p:ext uri="{BB962C8B-B14F-4D97-AF65-F5344CB8AC3E}">
        <p14:creationId xmlns:p14="http://schemas.microsoft.com/office/powerpoint/2010/main" val="2264404216"/>
      </p:ext>
    </p:extLst>
  </p:cSld>
  <p:clrMapOvr>
    <a:masterClrMapping/>
  </p:clrMapOvr>
  <p:transition spd="med" advTm="72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750"/>
                            </p:stCondLst>
                            <p:childTnLst>
                              <p:par>
                                <p:cTn id="9" presetID="14" presetClass="entr" presetSubtype="1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childTnLst>
                          </p:cTn>
                        </p:par>
                        <p:par>
                          <p:cTn id="12" fill="hold">
                            <p:stCondLst>
                              <p:cond delay="3250"/>
                            </p:stCondLst>
                            <p:childTnLst>
                              <p:par>
                                <p:cTn id="13" presetID="14" presetClass="entr" presetSubtype="10"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250"/>
                                        <p:tgtEl>
                                          <p:spTgt spid="5">
                                            <p:txEl>
                                              <p:pRg st="1" end="1"/>
                                            </p:txEl>
                                          </p:spTgt>
                                        </p:tgtEl>
                                      </p:cBhvr>
                                    </p:animEffect>
                                  </p:childTnLst>
                                </p:cTn>
                              </p:par>
                            </p:childTnLst>
                          </p:cTn>
                        </p:par>
                        <p:par>
                          <p:cTn id="16" fill="hold">
                            <p:stCondLst>
                              <p:cond delay="3500"/>
                            </p:stCondLst>
                            <p:childTnLst>
                              <p:par>
                                <p:cTn id="17" presetID="14" presetClass="entr" presetSubtype="1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95EE3A8-A5E9-43B3-B17D-233DDA7DF5FA}"/>
              </a:ext>
            </a:extLst>
          </p:cNvPr>
          <p:cNvSpPr/>
          <p:nvPr/>
        </p:nvSpPr>
        <p:spPr>
          <a:xfrm>
            <a:off x="3557170" y="574224"/>
            <a:ext cx="5077659" cy="532903"/>
          </a:xfrm>
          <a:prstGeom prst="rect">
            <a:avLst/>
          </a:prstGeom>
        </p:spPr>
        <p:txBody>
          <a:bodyPr wrap="square">
            <a:spAutoFit/>
          </a:bodyPr>
          <a:lstStyle/>
          <a:p>
            <a:pPr algn="ctr">
              <a:lnSpc>
                <a:spcPct val="107000"/>
              </a:lnSpc>
              <a:spcBef>
                <a:spcPts val="1200"/>
              </a:spcBef>
              <a:spcAft>
                <a:spcPts val="0"/>
              </a:spcAft>
            </a:pPr>
            <a:r>
              <a:rPr lang="es-ES"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ESTRUCTURA DEL FORMULARIO</a:t>
            </a:r>
            <a:endParaRPr lang="es-MX"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F93CBE4A-E29E-48EC-9515-FC4136FC9D2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734434" y="1645284"/>
            <a:ext cx="7911465" cy="4387215"/>
          </a:xfrm>
          <a:prstGeom prst="rect">
            <a:avLst/>
          </a:prstGeom>
          <a:noFill/>
          <a:ln>
            <a:noFill/>
          </a:ln>
        </p:spPr>
      </p:pic>
      <p:sp>
        <p:nvSpPr>
          <p:cNvPr id="5" name="Rectángulo 4">
            <a:extLst>
              <a:ext uri="{FF2B5EF4-FFF2-40B4-BE49-F238E27FC236}">
                <a16:creationId xmlns:a16="http://schemas.microsoft.com/office/drawing/2014/main" id="{FD95E3D5-5B65-4330-9B4E-03280CEE8B87}"/>
              </a:ext>
            </a:extLst>
          </p:cNvPr>
          <p:cNvSpPr/>
          <p:nvPr/>
        </p:nvSpPr>
        <p:spPr>
          <a:xfrm>
            <a:off x="7898492" y="3046119"/>
            <a:ext cx="508908" cy="923330"/>
          </a:xfrm>
          <a:prstGeom prst="rect">
            <a:avLst/>
          </a:prstGeom>
          <a:noFill/>
        </p:spPr>
        <p:txBody>
          <a:bodyPr wrap="squar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7</a:t>
            </a:r>
          </a:p>
        </p:txBody>
      </p:sp>
      <p:sp>
        <p:nvSpPr>
          <p:cNvPr id="6" name="Rectángulo 5">
            <a:extLst>
              <a:ext uri="{FF2B5EF4-FFF2-40B4-BE49-F238E27FC236}">
                <a16:creationId xmlns:a16="http://schemas.microsoft.com/office/drawing/2014/main" id="{CEC2035B-19F3-4E8F-921A-175BCA30B632}"/>
              </a:ext>
            </a:extLst>
          </p:cNvPr>
          <p:cNvSpPr/>
          <p:nvPr/>
        </p:nvSpPr>
        <p:spPr>
          <a:xfrm>
            <a:off x="393700" y="1107127"/>
            <a:ext cx="3163470" cy="4524315"/>
          </a:xfrm>
          <a:prstGeom prst="rect">
            <a:avLst/>
          </a:prstGeom>
        </p:spPr>
        <p:txBody>
          <a:bodyPr wrap="square">
            <a:spAutoFit/>
          </a:bodyPr>
          <a:lstStyle/>
          <a:p>
            <a:r>
              <a:rPr lang="es-MX" b="1" dirty="0"/>
              <a:t>7. CANTIDAD UNITARIA</a:t>
            </a:r>
            <a:endParaRPr lang="es-MX" dirty="0"/>
          </a:p>
          <a:p>
            <a:r>
              <a:rPr lang="es-MX" dirty="0"/>
              <a:t>Este campo es </a:t>
            </a:r>
            <a:r>
              <a:rPr lang="es-MX" b="1" i="1" dirty="0"/>
              <a:t>autogenerado</a:t>
            </a:r>
            <a:r>
              <a:rPr lang="es-MX" dirty="0"/>
              <a:t>, esto implica que el usuario no necesita ingresar datos en el mismo, el cálculo automático devolverá la cantidad total de unidades del producto; siguiendo con el ejemplo citado, si se están solicitando “5 botellas de 1lt. cada una”, en este campo aparecerá automáticamente que “el usuario está solicitando en total </a:t>
            </a:r>
            <a:r>
              <a:rPr lang="es-MX" b="1" dirty="0"/>
              <a:t>5 litros</a:t>
            </a:r>
            <a:r>
              <a:rPr lang="es-MX" dirty="0"/>
              <a:t> del producto”.</a:t>
            </a:r>
          </a:p>
        </p:txBody>
      </p:sp>
      <p:cxnSp>
        <p:nvCxnSpPr>
          <p:cNvPr id="8" name="Conector recto de flecha 7">
            <a:extLst>
              <a:ext uri="{FF2B5EF4-FFF2-40B4-BE49-F238E27FC236}">
                <a16:creationId xmlns:a16="http://schemas.microsoft.com/office/drawing/2014/main" id="{5D8C3DE4-706A-4E8D-BD29-D8E549FEBC28}"/>
              </a:ext>
            </a:extLst>
          </p:cNvPr>
          <p:cNvCxnSpPr>
            <a:cxnSpLocks/>
          </p:cNvCxnSpPr>
          <p:nvPr/>
        </p:nvCxnSpPr>
        <p:spPr>
          <a:xfrm>
            <a:off x="3162300" y="1371600"/>
            <a:ext cx="4736192" cy="2362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C0920C97-A25B-4619-B2EA-7EBE4E8336BC}"/>
              </a:ext>
            </a:extLst>
          </p:cNvPr>
          <p:cNvPicPr>
            <a:picLocks noChangeAspect="1"/>
          </p:cNvPicPr>
          <p:nvPr>
            <a:audioFile r:link="rId2"/>
            <p:extLst>
              <p:ext uri="{DAA4B4D4-6D71-4841-9C94-3DE7FCFB9230}">
                <p14:media xmlns:p14="http://schemas.microsoft.com/office/powerpoint/2010/main" r:embed="rId3">
                  <p14:trim st="2924" end="2550.8321"/>
                </p14:media>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56547542"/>
      </p:ext>
    </p:extLst>
  </p:cSld>
  <p:clrMapOvr>
    <a:masterClrMapping/>
  </p:clrMapOvr>
  <mc:AlternateContent xmlns:mc="http://schemas.openxmlformats.org/markup-compatibility/2006" xmlns:p14="http://schemas.microsoft.com/office/powerpoint/2010/main">
    <mc:Choice Requires="p14">
      <p:transition p14:dur="10" advTm="36096">
        <p:fade/>
      </p:transition>
    </mc:Choice>
    <mc:Fallback xmlns="">
      <p:transition advTm="360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95EE3A8-A5E9-43B3-B17D-233DDA7DF5FA}"/>
              </a:ext>
            </a:extLst>
          </p:cNvPr>
          <p:cNvSpPr/>
          <p:nvPr/>
        </p:nvSpPr>
        <p:spPr>
          <a:xfrm>
            <a:off x="3557170" y="574224"/>
            <a:ext cx="5077659" cy="532903"/>
          </a:xfrm>
          <a:prstGeom prst="rect">
            <a:avLst/>
          </a:prstGeom>
        </p:spPr>
        <p:txBody>
          <a:bodyPr wrap="square">
            <a:spAutoFit/>
          </a:bodyPr>
          <a:lstStyle/>
          <a:p>
            <a:pPr algn="ctr">
              <a:lnSpc>
                <a:spcPct val="107000"/>
              </a:lnSpc>
              <a:spcBef>
                <a:spcPts val="1200"/>
              </a:spcBef>
              <a:spcAft>
                <a:spcPts val="0"/>
              </a:spcAft>
            </a:pPr>
            <a:r>
              <a:rPr lang="es-ES"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ESTRUCTURA DEL FORMULARIO</a:t>
            </a:r>
            <a:endParaRPr lang="es-MX"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F93CBE4A-E29E-48EC-9515-FC4136FC9D2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734434" y="1645284"/>
            <a:ext cx="7911465" cy="4387215"/>
          </a:xfrm>
          <a:prstGeom prst="rect">
            <a:avLst/>
          </a:prstGeom>
          <a:noFill/>
          <a:ln>
            <a:noFill/>
          </a:ln>
        </p:spPr>
      </p:pic>
      <p:sp>
        <p:nvSpPr>
          <p:cNvPr id="5" name="Rectángulo 4">
            <a:extLst>
              <a:ext uri="{FF2B5EF4-FFF2-40B4-BE49-F238E27FC236}">
                <a16:creationId xmlns:a16="http://schemas.microsoft.com/office/drawing/2014/main" id="{FD95E3D5-5B65-4330-9B4E-03280CEE8B87}"/>
              </a:ext>
            </a:extLst>
          </p:cNvPr>
          <p:cNvSpPr/>
          <p:nvPr/>
        </p:nvSpPr>
        <p:spPr>
          <a:xfrm>
            <a:off x="8380375" y="3109619"/>
            <a:ext cx="508908" cy="923330"/>
          </a:xfrm>
          <a:prstGeom prst="rect">
            <a:avLst/>
          </a:prstGeom>
          <a:noFill/>
        </p:spPr>
        <p:txBody>
          <a:bodyPr wrap="squar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8</a:t>
            </a:r>
          </a:p>
        </p:txBody>
      </p:sp>
      <p:sp>
        <p:nvSpPr>
          <p:cNvPr id="6" name="Rectángulo 5">
            <a:extLst>
              <a:ext uri="{FF2B5EF4-FFF2-40B4-BE49-F238E27FC236}">
                <a16:creationId xmlns:a16="http://schemas.microsoft.com/office/drawing/2014/main" id="{CEC2035B-19F3-4E8F-921A-175BCA30B632}"/>
              </a:ext>
            </a:extLst>
          </p:cNvPr>
          <p:cNvSpPr/>
          <p:nvPr/>
        </p:nvSpPr>
        <p:spPr>
          <a:xfrm>
            <a:off x="393700" y="1107127"/>
            <a:ext cx="3163470" cy="3416320"/>
          </a:xfrm>
          <a:prstGeom prst="rect">
            <a:avLst/>
          </a:prstGeom>
        </p:spPr>
        <p:txBody>
          <a:bodyPr wrap="square">
            <a:spAutoFit/>
          </a:bodyPr>
          <a:lstStyle/>
          <a:p>
            <a:r>
              <a:rPr lang="es-MX" b="1" dirty="0"/>
              <a:t>8. TOTAL e IVA</a:t>
            </a:r>
            <a:endParaRPr lang="es-MX" dirty="0"/>
          </a:p>
          <a:p>
            <a:r>
              <a:rPr lang="es-MX" dirty="0"/>
              <a:t>En este campo, el usuario deberá ingresar el costo total (estimado o por referencia histórica) de los productos a registrar, en formato numérico “</a:t>
            </a:r>
            <a:r>
              <a:rPr lang="es-MX" dirty="0" err="1"/>
              <a:t>Pesos.Centavos</a:t>
            </a:r>
            <a:r>
              <a:rPr lang="es-MX" dirty="0"/>
              <a:t>” además, en el campo que se encuentra debajo, se deberá especificar si dicho costo ya incluye el IVA o no.</a:t>
            </a:r>
          </a:p>
        </p:txBody>
      </p:sp>
      <p:cxnSp>
        <p:nvCxnSpPr>
          <p:cNvPr id="8" name="Conector recto de flecha 7">
            <a:extLst>
              <a:ext uri="{FF2B5EF4-FFF2-40B4-BE49-F238E27FC236}">
                <a16:creationId xmlns:a16="http://schemas.microsoft.com/office/drawing/2014/main" id="{5D8C3DE4-706A-4E8D-BD29-D8E549FEBC28}"/>
              </a:ext>
            </a:extLst>
          </p:cNvPr>
          <p:cNvCxnSpPr>
            <a:cxnSpLocks/>
          </p:cNvCxnSpPr>
          <p:nvPr/>
        </p:nvCxnSpPr>
        <p:spPr>
          <a:xfrm>
            <a:off x="2400300" y="1308100"/>
            <a:ext cx="5980075" cy="24257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7480149A-0FC9-4F25-A5A3-D962403A2529}"/>
              </a:ext>
            </a:extLst>
          </p:cNvPr>
          <p:cNvCxnSpPr>
            <a:cxnSpLocks/>
          </p:cNvCxnSpPr>
          <p:nvPr/>
        </p:nvCxnSpPr>
        <p:spPr>
          <a:xfrm>
            <a:off x="2497394" y="4365523"/>
            <a:ext cx="5663380" cy="944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24E26579-8215-450F-A5FB-5BA3855AC472}"/>
              </a:ext>
            </a:extLst>
          </p:cNvPr>
          <p:cNvPicPr>
            <a:picLocks noChangeAspect="1"/>
          </p:cNvPicPr>
          <p:nvPr>
            <a:audioFile r:link="rId2"/>
            <p:extLst>
              <p:ext uri="{DAA4B4D4-6D71-4841-9C94-3DE7FCFB9230}">
                <p14:media xmlns:p14="http://schemas.microsoft.com/office/powerpoint/2010/main" r:embed="rId3">
                  <p14:trim st="2686" end="5861.4285"/>
                </p14:media>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583361264"/>
      </p:ext>
    </p:extLst>
  </p:cSld>
  <p:clrMapOvr>
    <a:masterClrMapping/>
  </p:clrMapOvr>
  <mc:AlternateContent xmlns:mc="http://schemas.openxmlformats.org/markup-compatibility/2006" xmlns:p14="http://schemas.microsoft.com/office/powerpoint/2010/main">
    <mc:Choice Requires="p14">
      <p:transition p14:dur="10" advTm="33137">
        <p:fade/>
      </p:transition>
    </mc:Choice>
    <mc:Fallback xmlns="">
      <p:transition advTm="331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95EE3A8-A5E9-43B3-B17D-233DDA7DF5FA}"/>
              </a:ext>
            </a:extLst>
          </p:cNvPr>
          <p:cNvSpPr/>
          <p:nvPr/>
        </p:nvSpPr>
        <p:spPr>
          <a:xfrm>
            <a:off x="3557170" y="574224"/>
            <a:ext cx="5077659" cy="532903"/>
          </a:xfrm>
          <a:prstGeom prst="rect">
            <a:avLst/>
          </a:prstGeom>
        </p:spPr>
        <p:txBody>
          <a:bodyPr wrap="square">
            <a:spAutoFit/>
          </a:bodyPr>
          <a:lstStyle/>
          <a:p>
            <a:pPr algn="ctr">
              <a:lnSpc>
                <a:spcPct val="107000"/>
              </a:lnSpc>
              <a:spcBef>
                <a:spcPts val="1200"/>
              </a:spcBef>
              <a:spcAft>
                <a:spcPts val="0"/>
              </a:spcAft>
            </a:pPr>
            <a:r>
              <a:rPr lang="es-ES"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ESTRUCTURA DEL FORMULARIO</a:t>
            </a:r>
            <a:endParaRPr lang="es-MX"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F93CBE4A-E29E-48EC-9515-FC4136FC9D2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734434" y="1645284"/>
            <a:ext cx="7911465" cy="4387215"/>
          </a:xfrm>
          <a:prstGeom prst="rect">
            <a:avLst/>
          </a:prstGeom>
          <a:noFill/>
          <a:ln>
            <a:noFill/>
          </a:ln>
        </p:spPr>
      </p:pic>
      <p:sp>
        <p:nvSpPr>
          <p:cNvPr id="5" name="Rectángulo 4">
            <a:extLst>
              <a:ext uri="{FF2B5EF4-FFF2-40B4-BE49-F238E27FC236}">
                <a16:creationId xmlns:a16="http://schemas.microsoft.com/office/drawing/2014/main" id="{FD95E3D5-5B65-4330-9B4E-03280CEE8B87}"/>
              </a:ext>
            </a:extLst>
          </p:cNvPr>
          <p:cNvSpPr/>
          <p:nvPr/>
        </p:nvSpPr>
        <p:spPr>
          <a:xfrm>
            <a:off x="9129675" y="3096919"/>
            <a:ext cx="508908" cy="923330"/>
          </a:xfrm>
          <a:prstGeom prst="rect">
            <a:avLst/>
          </a:prstGeom>
          <a:noFill/>
        </p:spPr>
        <p:txBody>
          <a:bodyPr wrap="square" lIns="91440" tIns="45720" rIns="91440" bIns="45720">
            <a:spAutoFit/>
          </a:bodyPr>
          <a:lstStyle/>
          <a:p>
            <a:pPr algn="ctr"/>
            <a:r>
              <a:rPr lang="es-ES" sz="5400" dirty="0">
                <a:ln w="0"/>
                <a:effectLst>
                  <a:outerShdw blurRad="38100" dist="19050" dir="2700000" algn="tl" rotWithShape="0">
                    <a:schemeClr val="dk1">
                      <a:alpha val="40000"/>
                    </a:schemeClr>
                  </a:outerShdw>
                </a:effectLst>
              </a:rPr>
              <a:t>9</a:t>
            </a:r>
            <a:endParaRPr lang="es-ES" sz="5400" b="0" cap="none" spc="0" dirty="0">
              <a:ln w="0"/>
              <a:solidFill>
                <a:schemeClr val="tx1"/>
              </a:solidFill>
              <a:effectLst>
                <a:outerShdw blurRad="38100" dist="19050" dir="2700000" algn="tl" rotWithShape="0">
                  <a:schemeClr val="dk1">
                    <a:alpha val="40000"/>
                  </a:schemeClr>
                </a:outerShdw>
              </a:effectLst>
            </a:endParaRPr>
          </a:p>
        </p:txBody>
      </p:sp>
      <p:sp>
        <p:nvSpPr>
          <p:cNvPr id="6" name="Rectángulo 5">
            <a:extLst>
              <a:ext uri="{FF2B5EF4-FFF2-40B4-BE49-F238E27FC236}">
                <a16:creationId xmlns:a16="http://schemas.microsoft.com/office/drawing/2014/main" id="{CEC2035B-19F3-4E8F-921A-175BCA30B632}"/>
              </a:ext>
            </a:extLst>
          </p:cNvPr>
          <p:cNvSpPr/>
          <p:nvPr/>
        </p:nvSpPr>
        <p:spPr>
          <a:xfrm>
            <a:off x="393700" y="1107127"/>
            <a:ext cx="3163470" cy="4247317"/>
          </a:xfrm>
          <a:prstGeom prst="rect">
            <a:avLst/>
          </a:prstGeom>
        </p:spPr>
        <p:txBody>
          <a:bodyPr wrap="square">
            <a:spAutoFit/>
          </a:bodyPr>
          <a:lstStyle/>
          <a:p>
            <a:r>
              <a:rPr lang="es-MX" b="1" dirty="0"/>
              <a:t>9. IVA $/%</a:t>
            </a:r>
            <a:endParaRPr lang="es-MX" dirty="0"/>
          </a:p>
          <a:p>
            <a:r>
              <a:rPr lang="es-MX" dirty="0"/>
              <a:t>Este campo también es autogenerado, en el mismo, se calculará automáticamente el monto correspondiente al IVA en Pesos, y en el campo debajo del mismo, aparecerá la Tasa de IVA a calcular (para fines prácticos en general, el IVA actual se tasa en el 16% del costo del producto o servicio salvo casos especiales que requieran aclaración).</a:t>
            </a:r>
          </a:p>
        </p:txBody>
      </p:sp>
      <p:cxnSp>
        <p:nvCxnSpPr>
          <p:cNvPr id="8" name="Conector recto de flecha 7">
            <a:extLst>
              <a:ext uri="{FF2B5EF4-FFF2-40B4-BE49-F238E27FC236}">
                <a16:creationId xmlns:a16="http://schemas.microsoft.com/office/drawing/2014/main" id="{5D8C3DE4-706A-4E8D-BD29-D8E549FEBC28}"/>
              </a:ext>
            </a:extLst>
          </p:cNvPr>
          <p:cNvCxnSpPr>
            <a:cxnSpLocks/>
          </p:cNvCxnSpPr>
          <p:nvPr/>
        </p:nvCxnSpPr>
        <p:spPr>
          <a:xfrm>
            <a:off x="1612900" y="1320800"/>
            <a:ext cx="7339511" cy="2413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78FC6AAE-00E1-4CF0-AE1A-4D2627A89C72}"/>
              </a:ext>
            </a:extLst>
          </p:cNvPr>
          <p:cNvPicPr>
            <a:picLocks noChangeAspect="1"/>
          </p:cNvPicPr>
          <p:nvPr>
            <a:audioFile r:link="rId2"/>
            <p:extLst>
              <p:ext uri="{DAA4B4D4-6D71-4841-9C94-3DE7FCFB9230}">
                <p14:media xmlns:p14="http://schemas.microsoft.com/office/powerpoint/2010/main" r:embed="rId3">
                  <p14:trim st="2706" end="3807.653"/>
                </p14:media>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03037864"/>
      </p:ext>
    </p:extLst>
  </p:cSld>
  <p:clrMapOvr>
    <a:masterClrMapping/>
  </p:clrMapOvr>
  <mc:AlternateContent xmlns:mc="http://schemas.openxmlformats.org/markup-compatibility/2006" xmlns:p14="http://schemas.microsoft.com/office/powerpoint/2010/main">
    <mc:Choice Requires="p14">
      <p:transition p14:dur="10" advTm="34175">
        <p:fade/>
      </p:transition>
    </mc:Choice>
    <mc:Fallback xmlns="">
      <p:transition advTm="341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95EE3A8-A5E9-43B3-B17D-233DDA7DF5FA}"/>
              </a:ext>
            </a:extLst>
          </p:cNvPr>
          <p:cNvSpPr/>
          <p:nvPr/>
        </p:nvSpPr>
        <p:spPr>
          <a:xfrm>
            <a:off x="3557170" y="574224"/>
            <a:ext cx="5077659" cy="532903"/>
          </a:xfrm>
          <a:prstGeom prst="rect">
            <a:avLst/>
          </a:prstGeom>
        </p:spPr>
        <p:txBody>
          <a:bodyPr wrap="square">
            <a:spAutoFit/>
          </a:bodyPr>
          <a:lstStyle/>
          <a:p>
            <a:pPr algn="ctr">
              <a:lnSpc>
                <a:spcPct val="107000"/>
              </a:lnSpc>
              <a:spcBef>
                <a:spcPts val="1200"/>
              </a:spcBef>
              <a:spcAft>
                <a:spcPts val="0"/>
              </a:spcAft>
            </a:pPr>
            <a:r>
              <a:rPr lang="es-ES"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ESTRUCTURA DEL FORMULARIO</a:t>
            </a:r>
            <a:endParaRPr lang="es-MX"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F93CBE4A-E29E-48EC-9515-FC4136FC9D2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734434" y="1645284"/>
            <a:ext cx="7911465" cy="4387215"/>
          </a:xfrm>
          <a:prstGeom prst="rect">
            <a:avLst/>
          </a:prstGeom>
          <a:noFill/>
          <a:ln>
            <a:noFill/>
          </a:ln>
        </p:spPr>
      </p:pic>
      <p:sp>
        <p:nvSpPr>
          <p:cNvPr id="5" name="Rectángulo 4">
            <a:extLst>
              <a:ext uri="{FF2B5EF4-FFF2-40B4-BE49-F238E27FC236}">
                <a16:creationId xmlns:a16="http://schemas.microsoft.com/office/drawing/2014/main" id="{FD95E3D5-5B65-4330-9B4E-03280CEE8B87}"/>
              </a:ext>
            </a:extLst>
          </p:cNvPr>
          <p:cNvSpPr/>
          <p:nvPr/>
        </p:nvSpPr>
        <p:spPr>
          <a:xfrm>
            <a:off x="9375411" y="3048659"/>
            <a:ext cx="916397" cy="923330"/>
          </a:xfrm>
          <a:prstGeom prst="rect">
            <a:avLst/>
          </a:prstGeom>
          <a:noFill/>
        </p:spPr>
        <p:txBody>
          <a:bodyPr wrap="square" lIns="91440" tIns="45720" rIns="91440" bIns="45720">
            <a:spAutoFit/>
          </a:bodyPr>
          <a:lstStyle/>
          <a:p>
            <a:pPr algn="ctr"/>
            <a:r>
              <a:rPr lang="es-ES" sz="5400" dirty="0">
                <a:ln w="0"/>
                <a:effectLst>
                  <a:outerShdw blurRad="38100" dist="19050" dir="2700000" algn="tl" rotWithShape="0">
                    <a:schemeClr val="dk1">
                      <a:alpha val="40000"/>
                    </a:schemeClr>
                  </a:outerShdw>
                </a:effectLst>
              </a:rPr>
              <a:t>10</a:t>
            </a:r>
            <a:endParaRPr lang="es-ES" sz="5400" b="0" cap="none" spc="0" dirty="0">
              <a:ln w="0"/>
              <a:solidFill>
                <a:schemeClr val="tx1"/>
              </a:solidFill>
              <a:effectLst>
                <a:outerShdw blurRad="38100" dist="19050" dir="2700000" algn="tl" rotWithShape="0">
                  <a:schemeClr val="dk1">
                    <a:alpha val="40000"/>
                  </a:schemeClr>
                </a:outerShdw>
              </a:effectLst>
            </a:endParaRPr>
          </a:p>
        </p:txBody>
      </p:sp>
      <p:sp>
        <p:nvSpPr>
          <p:cNvPr id="6" name="Rectángulo 5">
            <a:extLst>
              <a:ext uri="{FF2B5EF4-FFF2-40B4-BE49-F238E27FC236}">
                <a16:creationId xmlns:a16="http://schemas.microsoft.com/office/drawing/2014/main" id="{CEC2035B-19F3-4E8F-921A-175BCA30B632}"/>
              </a:ext>
            </a:extLst>
          </p:cNvPr>
          <p:cNvSpPr/>
          <p:nvPr/>
        </p:nvSpPr>
        <p:spPr>
          <a:xfrm>
            <a:off x="393700" y="2164139"/>
            <a:ext cx="3163470" cy="3139321"/>
          </a:xfrm>
          <a:prstGeom prst="rect">
            <a:avLst/>
          </a:prstGeom>
        </p:spPr>
        <p:txBody>
          <a:bodyPr wrap="square">
            <a:spAutoFit/>
          </a:bodyPr>
          <a:lstStyle/>
          <a:p>
            <a:r>
              <a:rPr lang="es-MX" b="1" dirty="0"/>
              <a:t>10. TIPO DE COMPRA</a:t>
            </a:r>
            <a:endParaRPr lang="es-MX" dirty="0"/>
          </a:p>
          <a:p>
            <a:r>
              <a:rPr lang="es-MX" dirty="0"/>
              <a:t>En este campo el usuario deberá seleccionar de las opciones desplegadas, el tipo de compra a través de la cual se estará solicitando el producto descrito, esto dependerá tanto del volumen del producto solicitado como de la naturaleza del mismo.</a:t>
            </a:r>
          </a:p>
        </p:txBody>
      </p:sp>
      <p:cxnSp>
        <p:nvCxnSpPr>
          <p:cNvPr id="8" name="Conector recto de flecha 7">
            <a:extLst>
              <a:ext uri="{FF2B5EF4-FFF2-40B4-BE49-F238E27FC236}">
                <a16:creationId xmlns:a16="http://schemas.microsoft.com/office/drawing/2014/main" id="{5D8C3DE4-706A-4E8D-BD29-D8E549FEBC28}"/>
              </a:ext>
            </a:extLst>
          </p:cNvPr>
          <p:cNvCxnSpPr>
            <a:cxnSpLocks/>
          </p:cNvCxnSpPr>
          <p:nvPr/>
        </p:nvCxnSpPr>
        <p:spPr>
          <a:xfrm>
            <a:off x="2781300" y="2413000"/>
            <a:ext cx="6718300" cy="19761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0EFB92A7-4210-4044-A091-E0F4D222798A}"/>
              </a:ext>
            </a:extLst>
          </p:cNvPr>
          <p:cNvPicPr>
            <a:picLocks noChangeAspect="1"/>
          </p:cNvPicPr>
          <p:nvPr>
            <a:audioFile r:link="rId2"/>
            <p:extLst>
              <p:ext uri="{DAA4B4D4-6D71-4841-9C94-3DE7FCFB9230}">
                <p14:media xmlns:p14="http://schemas.microsoft.com/office/powerpoint/2010/main" r:embed="rId3">
                  <p14:trim st="2380" end="5290.7482"/>
                </p14:media>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10595376"/>
      </p:ext>
    </p:extLst>
  </p:cSld>
  <p:clrMapOvr>
    <a:masterClrMapping/>
  </p:clrMapOvr>
  <mc:AlternateContent xmlns:mc="http://schemas.openxmlformats.org/markup-compatibility/2006" xmlns:p14="http://schemas.microsoft.com/office/powerpoint/2010/main">
    <mc:Choice Requires="p14">
      <p:transition p14:dur="10" advTm="27823">
        <p:fade/>
      </p:transition>
    </mc:Choice>
    <mc:Fallback xmlns="">
      <p:transition advTm="278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95EE3A8-A5E9-43B3-B17D-233DDA7DF5FA}"/>
              </a:ext>
            </a:extLst>
          </p:cNvPr>
          <p:cNvSpPr/>
          <p:nvPr/>
        </p:nvSpPr>
        <p:spPr>
          <a:xfrm>
            <a:off x="3557170" y="574224"/>
            <a:ext cx="5077659" cy="532903"/>
          </a:xfrm>
          <a:prstGeom prst="rect">
            <a:avLst/>
          </a:prstGeom>
        </p:spPr>
        <p:txBody>
          <a:bodyPr wrap="square">
            <a:spAutoFit/>
          </a:bodyPr>
          <a:lstStyle/>
          <a:p>
            <a:pPr algn="ctr">
              <a:lnSpc>
                <a:spcPct val="107000"/>
              </a:lnSpc>
              <a:spcBef>
                <a:spcPts val="1200"/>
              </a:spcBef>
              <a:spcAft>
                <a:spcPts val="0"/>
              </a:spcAft>
            </a:pPr>
            <a:r>
              <a:rPr lang="es-ES"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ESTRUCTURA DEL FORMULARIO</a:t>
            </a:r>
            <a:endParaRPr lang="es-MX"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F93CBE4A-E29E-48EC-9515-FC4136FC9D2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734434" y="1645284"/>
            <a:ext cx="7911465" cy="4387215"/>
          </a:xfrm>
          <a:prstGeom prst="rect">
            <a:avLst/>
          </a:prstGeom>
          <a:noFill/>
          <a:ln>
            <a:noFill/>
          </a:ln>
        </p:spPr>
      </p:pic>
      <p:sp>
        <p:nvSpPr>
          <p:cNvPr id="5" name="Rectángulo 4">
            <a:extLst>
              <a:ext uri="{FF2B5EF4-FFF2-40B4-BE49-F238E27FC236}">
                <a16:creationId xmlns:a16="http://schemas.microsoft.com/office/drawing/2014/main" id="{FD95E3D5-5B65-4330-9B4E-03280CEE8B87}"/>
              </a:ext>
            </a:extLst>
          </p:cNvPr>
          <p:cNvSpPr/>
          <p:nvPr/>
        </p:nvSpPr>
        <p:spPr>
          <a:xfrm>
            <a:off x="10309671" y="3073399"/>
            <a:ext cx="916397" cy="923330"/>
          </a:xfrm>
          <a:prstGeom prst="rect">
            <a:avLst/>
          </a:prstGeom>
          <a:noFill/>
        </p:spPr>
        <p:txBody>
          <a:bodyPr wrap="square" lIns="91440" tIns="45720" rIns="91440" bIns="45720">
            <a:spAutoFit/>
          </a:bodyPr>
          <a:lstStyle/>
          <a:p>
            <a:pPr algn="ctr"/>
            <a:r>
              <a:rPr lang="es-ES" sz="5400" dirty="0">
                <a:ln w="0"/>
                <a:effectLst>
                  <a:outerShdw blurRad="38100" dist="19050" dir="2700000" algn="tl" rotWithShape="0">
                    <a:schemeClr val="dk1">
                      <a:alpha val="40000"/>
                    </a:schemeClr>
                  </a:outerShdw>
                </a:effectLst>
              </a:rPr>
              <a:t>11</a:t>
            </a:r>
            <a:endParaRPr lang="es-ES" sz="5400" b="0" cap="none" spc="0" dirty="0">
              <a:ln w="0"/>
              <a:solidFill>
                <a:schemeClr val="tx1"/>
              </a:solidFill>
              <a:effectLst>
                <a:outerShdw blurRad="38100" dist="19050" dir="2700000" algn="tl" rotWithShape="0">
                  <a:schemeClr val="dk1">
                    <a:alpha val="40000"/>
                  </a:schemeClr>
                </a:outerShdw>
              </a:effectLst>
            </a:endParaRPr>
          </a:p>
        </p:txBody>
      </p:sp>
      <p:sp>
        <p:nvSpPr>
          <p:cNvPr id="6" name="Rectángulo 5">
            <a:extLst>
              <a:ext uri="{FF2B5EF4-FFF2-40B4-BE49-F238E27FC236}">
                <a16:creationId xmlns:a16="http://schemas.microsoft.com/office/drawing/2014/main" id="{CEC2035B-19F3-4E8F-921A-175BCA30B632}"/>
              </a:ext>
            </a:extLst>
          </p:cNvPr>
          <p:cNvSpPr/>
          <p:nvPr/>
        </p:nvSpPr>
        <p:spPr>
          <a:xfrm>
            <a:off x="393700" y="2164139"/>
            <a:ext cx="3163470" cy="2862322"/>
          </a:xfrm>
          <a:prstGeom prst="rect">
            <a:avLst/>
          </a:prstGeom>
        </p:spPr>
        <p:txBody>
          <a:bodyPr wrap="square">
            <a:spAutoFit/>
          </a:bodyPr>
          <a:lstStyle/>
          <a:p>
            <a:r>
              <a:rPr lang="es-MX" b="1" dirty="0"/>
              <a:t>11. ORIGEN DEL RECURSO </a:t>
            </a:r>
            <a:endParaRPr lang="es-MX" dirty="0"/>
          </a:p>
          <a:p>
            <a:r>
              <a:rPr lang="es-MX" dirty="0"/>
              <a:t>En este campo, el usuario deberá especificar a qué partida presupuestal cargará el monto de la compra por el producto solicitado, tomando en cuenta las restricciones correspondientes de dichas adquisiciones.</a:t>
            </a:r>
          </a:p>
        </p:txBody>
      </p:sp>
      <p:cxnSp>
        <p:nvCxnSpPr>
          <p:cNvPr id="8" name="Conector recto de flecha 7">
            <a:extLst>
              <a:ext uri="{FF2B5EF4-FFF2-40B4-BE49-F238E27FC236}">
                <a16:creationId xmlns:a16="http://schemas.microsoft.com/office/drawing/2014/main" id="{5D8C3DE4-706A-4E8D-BD29-D8E549FEBC28}"/>
              </a:ext>
            </a:extLst>
          </p:cNvPr>
          <p:cNvCxnSpPr>
            <a:cxnSpLocks/>
          </p:cNvCxnSpPr>
          <p:nvPr/>
        </p:nvCxnSpPr>
        <p:spPr>
          <a:xfrm>
            <a:off x="3205703" y="2374900"/>
            <a:ext cx="7103968" cy="20853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E796BC9A-CB01-4739-9219-1C4017CEAFAA}"/>
              </a:ext>
            </a:extLst>
          </p:cNvPr>
          <p:cNvPicPr>
            <a:picLocks noChangeAspect="1"/>
          </p:cNvPicPr>
          <p:nvPr>
            <a:audioFile r:link="rId2"/>
            <p:extLst>
              <p:ext uri="{DAA4B4D4-6D71-4841-9C94-3DE7FCFB9230}">
                <p14:media xmlns:p14="http://schemas.microsoft.com/office/powerpoint/2010/main" r:embed="rId3">
                  <p14:trim st="2159" end="6264.8911"/>
                </p14:media>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74770933"/>
      </p:ext>
    </p:extLst>
  </p:cSld>
  <p:clrMapOvr>
    <a:masterClrMapping/>
  </p:clrMapOvr>
  <mc:AlternateContent xmlns:mc="http://schemas.openxmlformats.org/markup-compatibility/2006" xmlns:p14="http://schemas.microsoft.com/office/powerpoint/2010/main">
    <mc:Choice Requires="p14">
      <p:transition p14:dur="10" advTm="24975">
        <p:fade/>
      </p:transition>
    </mc:Choice>
    <mc:Fallback xmlns="">
      <p:transition advTm="249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95EE3A8-A5E9-43B3-B17D-233DDA7DF5FA}"/>
              </a:ext>
            </a:extLst>
          </p:cNvPr>
          <p:cNvSpPr/>
          <p:nvPr/>
        </p:nvSpPr>
        <p:spPr>
          <a:xfrm>
            <a:off x="3557170" y="574224"/>
            <a:ext cx="5077659" cy="532903"/>
          </a:xfrm>
          <a:prstGeom prst="rect">
            <a:avLst/>
          </a:prstGeom>
        </p:spPr>
        <p:txBody>
          <a:bodyPr wrap="square">
            <a:spAutoFit/>
          </a:bodyPr>
          <a:lstStyle/>
          <a:p>
            <a:pPr algn="ctr">
              <a:lnSpc>
                <a:spcPct val="107000"/>
              </a:lnSpc>
              <a:spcBef>
                <a:spcPts val="1200"/>
              </a:spcBef>
              <a:spcAft>
                <a:spcPts val="0"/>
              </a:spcAft>
            </a:pPr>
            <a:r>
              <a:rPr lang="es-ES"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ESTRUCTURA DEL FORMULARIO</a:t>
            </a:r>
            <a:endParaRPr lang="es-MX"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F93CBE4A-E29E-48EC-9515-FC4136FC9D2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734434" y="1645284"/>
            <a:ext cx="7911465" cy="4387215"/>
          </a:xfrm>
          <a:prstGeom prst="rect">
            <a:avLst/>
          </a:prstGeom>
          <a:noFill/>
          <a:ln>
            <a:noFill/>
          </a:ln>
        </p:spPr>
      </p:pic>
      <p:sp>
        <p:nvSpPr>
          <p:cNvPr id="5" name="Rectángulo 4">
            <a:extLst>
              <a:ext uri="{FF2B5EF4-FFF2-40B4-BE49-F238E27FC236}">
                <a16:creationId xmlns:a16="http://schemas.microsoft.com/office/drawing/2014/main" id="{FD95E3D5-5B65-4330-9B4E-03280CEE8B87}"/>
              </a:ext>
            </a:extLst>
          </p:cNvPr>
          <p:cNvSpPr/>
          <p:nvPr/>
        </p:nvSpPr>
        <p:spPr>
          <a:xfrm>
            <a:off x="10729502" y="3054350"/>
            <a:ext cx="916397" cy="923330"/>
          </a:xfrm>
          <a:prstGeom prst="rect">
            <a:avLst/>
          </a:prstGeom>
          <a:noFill/>
        </p:spPr>
        <p:txBody>
          <a:bodyPr wrap="square" lIns="91440" tIns="45720" rIns="91440" bIns="45720">
            <a:spAutoFit/>
          </a:bodyPr>
          <a:lstStyle/>
          <a:p>
            <a:pPr algn="ctr"/>
            <a:r>
              <a:rPr lang="es-ES" sz="5400" dirty="0">
                <a:ln w="0"/>
                <a:effectLst>
                  <a:outerShdw blurRad="38100" dist="19050" dir="2700000" algn="tl" rotWithShape="0">
                    <a:schemeClr val="dk1">
                      <a:alpha val="40000"/>
                    </a:schemeClr>
                  </a:outerShdw>
                </a:effectLst>
              </a:rPr>
              <a:t>12</a:t>
            </a:r>
            <a:endParaRPr lang="es-ES" sz="5400" b="0" cap="none" spc="0" dirty="0">
              <a:ln w="0"/>
              <a:solidFill>
                <a:schemeClr val="tx1"/>
              </a:solidFill>
              <a:effectLst>
                <a:outerShdw blurRad="38100" dist="19050" dir="2700000" algn="tl" rotWithShape="0">
                  <a:schemeClr val="dk1">
                    <a:alpha val="40000"/>
                  </a:schemeClr>
                </a:outerShdw>
              </a:effectLst>
            </a:endParaRPr>
          </a:p>
        </p:txBody>
      </p:sp>
      <p:sp>
        <p:nvSpPr>
          <p:cNvPr id="6" name="Rectángulo 5">
            <a:extLst>
              <a:ext uri="{FF2B5EF4-FFF2-40B4-BE49-F238E27FC236}">
                <a16:creationId xmlns:a16="http://schemas.microsoft.com/office/drawing/2014/main" id="{CEC2035B-19F3-4E8F-921A-175BCA30B632}"/>
              </a:ext>
            </a:extLst>
          </p:cNvPr>
          <p:cNvSpPr/>
          <p:nvPr/>
        </p:nvSpPr>
        <p:spPr>
          <a:xfrm>
            <a:off x="393700" y="1610141"/>
            <a:ext cx="3163470" cy="4247317"/>
          </a:xfrm>
          <a:prstGeom prst="rect">
            <a:avLst/>
          </a:prstGeom>
        </p:spPr>
        <p:txBody>
          <a:bodyPr wrap="square">
            <a:spAutoFit/>
          </a:bodyPr>
          <a:lstStyle/>
          <a:p>
            <a:r>
              <a:rPr lang="es-MX" b="1" dirty="0"/>
              <a:t>12. PRECIO UNITARIO</a:t>
            </a:r>
          </a:p>
          <a:p>
            <a:r>
              <a:rPr lang="es-MX" b="1" dirty="0"/>
              <a:t> </a:t>
            </a:r>
            <a:r>
              <a:rPr lang="es-MX" dirty="0"/>
              <a:t>Este también es un campo autogenerado, en el mismo se calculará automáticamente el precio por unidad de presentación con IVA (esto implica que si en el costo que se ingresó incluye IVA, el precio unitario aparecerá tal cual se escribió, de lo contrario, si el costo ingresado no incluye IVA, este se calculará y sumará al precio unitario)</a:t>
            </a:r>
          </a:p>
        </p:txBody>
      </p:sp>
      <p:cxnSp>
        <p:nvCxnSpPr>
          <p:cNvPr id="8" name="Conector recto de flecha 7">
            <a:extLst>
              <a:ext uri="{FF2B5EF4-FFF2-40B4-BE49-F238E27FC236}">
                <a16:creationId xmlns:a16="http://schemas.microsoft.com/office/drawing/2014/main" id="{5D8C3DE4-706A-4E8D-BD29-D8E549FEBC28}"/>
              </a:ext>
            </a:extLst>
          </p:cNvPr>
          <p:cNvCxnSpPr>
            <a:cxnSpLocks/>
          </p:cNvCxnSpPr>
          <p:nvPr/>
        </p:nvCxnSpPr>
        <p:spPr>
          <a:xfrm>
            <a:off x="2933700" y="1816100"/>
            <a:ext cx="7950200" cy="18923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EE54FBFF-B768-4B05-9C0C-B8340AF742CE}"/>
              </a:ext>
            </a:extLst>
          </p:cNvPr>
          <p:cNvPicPr>
            <a:picLocks noChangeAspect="1"/>
          </p:cNvPicPr>
          <p:nvPr>
            <a:audioFile r:link="rId2"/>
            <p:extLst>
              <p:ext uri="{DAA4B4D4-6D71-4841-9C94-3DE7FCFB9230}">
                <p14:media xmlns:p14="http://schemas.microsoft.com/office/powerpoint/2010/main" r:embed="rId3">
                  <p14:trim st="2268" end="4249.136"/>
                </p14:media>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69230857"/>
      </p:ext>
    </p:extLst>
  </p:cSld>
  <p:clrMapOvr>
    <a:masterClrMapping/>
  </p:clrMapOvr>
  <mc:AlternateContent xmlns:mc="http://schemas.openxmlformats.org/markup-compatibility/2006" xmlns:p14="http://schemas.microsoft.com/office/powerpoint/2010/main">
    <mc:Choice Requires="p14">
      <p:transition p14:dur="10" advTm="34014">
        <p:fade/>
      </p:transition>
    </mc:Choice>
    <mc:Fallback xmlns="">
      <p:transition advTm="340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B0995A3-D3C2-4D51-90A3-4DB29A6961AA}"/>
              </a:ext>
            </a:extLst>
          </p:cNvPr>
          <p:cNvSpPr/>
          <p:nvPr/>
        </p:nvSpPr>
        <p:spPr>
          <a:xfrm>
            <a:off x="538480" y="698976"/>
            <a:ext cx="8879840" cy="1200329"/>
          </a:xfrm>
          <a:prstGeom prst="rect">
            <a:avLst/>
          </a:prstGeom>
        </p:spPr>
        <p:txBody>
          <a:bodyPr wrap="square">
            <a:spAutoFit/>
          </a:bodyPr>
          <a:lstStyle/>
          <a:p>
            <a:pPr algn="just"/>
            <a:r>
              <a:rPr lang="es-MX" dirty="0">
                <a:latin typeface="Calibri" panose="020F0502020204030204" pitchFamily="34" charset="0"/>
                <a:ea typeface="Calibri" panose="020F0502020204030204" pitchFamily="34" charset="0"/>
                <a:cs typeface="Times New Roman" panose="02020603050405020304" pitchFamily="18" charset="0"/>
              </a:rPr>
              <a:t>Siguiendo este mismo procedimiento, se deberán de hacer la captura de cada producto, bien o servicio a registrar en el mes. Una vez terminado este proceso, el usuario podrá guardar el formato dando clic en el recuadro “GUARDAR” que se encuentra en la parte inferior del formulario que acaba de ingresar.</a:t>
            </a:r>
            <a:endParaRPr lang="es-MX" dirty="0"/>
          </a:p>
        </p:txBody>
      </p:sp>
      <p:pic>
        <p:nvPicPr>
          <p:cNvPr id="3" name="Imagen 2">
            <a:extLst>
              <a:ext uri="{FF2B5EF4-FFF2-40B4-BE49-F238E27FC236}">
                <a16:creationId xmlns:a16="http://schemas.microsoft.com/office/drawing/2014/main" id="{F1F2B38D-3536-4048-92EB-DCB92603BD6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772218" y="1543508"/>
            <a:ext cx="1152525" cy="504825"/>
          </a:xfrm>
          <a:prstGeom prst="rect">
            <a:avLst/>
          </a:prstGeom>
          <a:noFill/>
          <a:ln>
            <a:noFill/>
          </a:ln>
        </p:spPr>
      </p:pic>
      <p:pic>
        <p:nvPicPr>
          <p:cNvPr id="6" name="Imagen 5" descr="Imagen que contiene captura de pantalla&#10;&#10;Descripción generada automáticamente">
            <a:extLst>
              <a:ext uri="{FF2B5EF4-FFF2-40B4-BE49-F238E27FC236}">
                <a16:creationId xmlns:a16="http://schemas.microsoft.com/office/drawing/2014/main" id="{5FF9052A-9B5A-42AB-BD19-DC58883341C7}"/>
              </a:ext>
            </a:extLst>
          </p:cNvPr>
          <p:cNvPicPr>
            <a:picLocks noChangeAspect="1"/>
          </p:cNvPicPr>
          <p:nvPr/>
        </p:nvPicPr>
        <p:blipFill rotWithShape="1">
          <a:blip r:embed="rId6">
            <a:extLst>
              <a:ext uri="{28A0092B-C50C-407E-A947-70E740481C1C}">
                <a14:useLocalDpi xmlns:a14="http://schemas.microsoft.com/office/drawing/2010/main" val="0"/>
              </a:ext>
            </a:extLst>
          </a:blip>
          <a:srcRect t="9692"/>
          <a:stretch/>
        </p:blipFill>
        <p:spPr>
          <a:xfrm>
            <a:off x="671213" y="2048333"/>
            <a:ext cx="7334867" cy="4226560"/>
          </a:xfrm>
          <a:prstGeom prst="rect">
            <a:avLst/>
          </a:prstGeom>
        </p:spPr>
      </p:pic>
      <p:cxnSp>
        <p:nvCxnSpPr>
          <p:cNvPr id="8" name="Conector recto de flecha 7">
            <a:extLst>
              <a:ext uri="{FF2B5EF4-FFF2-40B4-BE49-F238E27FC236}">
                <a16:creationId xmlns:a16="http://schemas.microsoft.com/office/drawing/2014/main" id="{90E3AB32-43FC-46F6-936F-23EC651F4F7C}"/>
              </a:ext>
            </a:extLst>
          </p:cNvPr>
          <p:cNvCxnSpPr/>
          <p:nvPr/>
        </p:nvCxnSpPr>
        <p:spPr>
          <a:xfrm flipH="1" flipV="1">
            <a:off x="609600" y="-30480"/>
            <a:ext cx="61613" cy="30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BD2478D2-150A-4182-AAF5-D798068CFB86}"/>
              </a:ext>
            </a:extLst>
          </p:cNvPr>
          <p:cNvCxnSpPr>
            <a:cxnSpLocks/>
            <a:stCxn id="3" idx="2"/>
          </p:cNvCxnSpPr>
          <p:nvPr/>
        </p:nvCxnSpPr>
        <p:spPr>
          <a:xfrm>
            <a:off x="4348481" y="2048333"/>
            <a:ext cx="406399" cy="38546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91DD31B5-4D6E-42FF-989A-2D72F9B43C5C}"/>
              </a:ext>
            </a:extLst>
          </p:cNvPr>
          <p:cNvPicPr>
            <a:picLocks noChangeAspect="1"/>
          </p:cNvPicPr>
          <p:nvPr>
            <a:audioFile r:link="rId2"/>
            <p:extLst>
              <p:ext uri="{DAA4B4D4-6D71-4841-9C94-3DE7FCFB9230}">
                <p14:media xmlns:p14="http://schemas.microsoft.com/office/powerpoint/2010/main" r:embed="rId3">
                  <p14:trim st="1220" end="3493.8526"/>
                </p14:media>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52962719"/>
      </p:ext>
    </p:extLst>
  </p:cSld>
  <p:clrMapOvr>
    <a:masterClrMapping/>
  </p:clrMapOvr>
  <mc:AlternateContent xmlns:mc="http://schemas.openxmlformats.org/markup-compatibility/2006" xmlns:p14="http://schemas.microsoft.com/office/powerpoint/2010/main">
    <mc:Choice Requires="p14">
      <p:transition p14:dur="10" advTm="25647">
        <p:fade/>
      </p:transition>
    </mc:Choice>
    <mc:Fallback xmlns="">
      <p:transition advTm="256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3E94230-D592-41E2-91A5-2B023E712CA8}"/>
              </a:ext>
            </a:extLst>
          </p:cNvPr>
          <p:cNvSpPr/>
          <p:nvPr/>
        </p:nvSpPr>
        <p:spPr>
          <a:xfrm>
            <a:off x="5602691" y="369054"/>
            <a:ext cx="986617" cy="369332"/>
          </a:xfrm>
          <a:prstGeom prst="rect">
            <a:avLst/>
          </a:prstGeom>
        </p:spPr>
        <p:txBody>
          <a:bodyPr wrap="none">
            <a:spAutoFit/>
          </a:bodyPr>
          <a:lstStyle/>
          <a:p>
            <a:r>
              <a:rPr lang="es-ES" b="1" dirty="0">
                <a:latin typeface="Calibri" panose="020F0502020204030204" pitchFamily="34" charset="0"/>
                <a:ea typeface="Calibri" panose="020F0502020204030204" pitchFamily="34" charset="0"/>
                <a:cs typeface="Times New Roman" panose="02020603050405020304" pitchFamily="18" charset="0"/>
              </a:rPr>
              <a:t>LISTADO</a:t>
            </a:r>
            <a:endParaRPr lang="es-MX" dirty="0"/>
          </a:p>
        </p:txBody>
      </p:sp>
      <p:sp>
        <p:nvSpPr>
          <p:cNvPr id="3" name="Rectángulo 2">
            <a:extLst>
              <a:ext uri="{FF2B5EF4-FFF2-40B4-BE49-F238E27FC236}">
                <a16:creationId xmlns:a16="http://schemas.microsoft.com/office/drawing/2014/main" id="{372C45A6-158E-46D5-B740-FAD4BDE4D8E6}"/>
              </a:ext>
            </a:extLst>
          </p:cNvPr>
          <p:cNvSpPr/>
          <p:nvPr/>
        </p:nvSpPr>
        <p:spPr>
          <a:xfrm>
            <a:off x="335280" y="831056"/>
            <a:ext cx="9184640" cy="1200329"/>
          </a:xfrm>
          <a:prstGeom prst="rect">
            <a:avLst/>
          </a:prstGeom>
        </p:spPr>
        <p:txBody>
          <a:bodyPr wrap="square">
            <a:spAutoFit/>
          </a:bodyPr>
          <a:lstStyle/>
          <a:p>
            <a:pPr algn="just"/>
            <a:r>
              <a:rPr lang="es-MX" dirty="0">
                <a:latin typeface="Calibri" panose="020F0502020204030204" pitchFamily="34" charset="0"/>
                <a:ea typeface="Calibri" panose="020F0502020204030204" pitchFamily="34" charset="0"/>
                <a:cs typeface="Times New Roman" panose="02020603050405020304" pitchFamily="18" charset="0"/>
              </a:rPr>
              <a:t>Una vez terminado el proceso de registro, el formato con los datos se guarda y se relaciona en un listado (al final del formulario), el cual cumple con la función de generar un historial de registros mensuales, permitir el acceso a la edición y/o impresión. También permitirá a la Dirección de Adquisiciones, Bienes y Servicios la integración del </a:t>
            </a:r>
            <a:r>
              <a:rPr lang="es-MX" dirty="0" err="1">
                <a:latin typeface="Calibri" panose="020F0502020204030204" pitchFamily="34" charset="0"/>
                <a:ea typeface="Calibri" panose="020F0502020204030204" pitchFamily="34" charset="0"/>
                <a:cs typeface="Times New Roman" panose="02020603050405020304" pitchFamily="18" charset="0"/>
              </a:rPr>
              <a:t>PAAAyS</a:t>
            </a:r>
            <a:endParaRPr lang="es-MX" dirty="0"/>
          </a:p>
        </p:txBody>
      </p:sp>
      <p:pic>
        <p:nvPicPr>
          <p:cNvPr id="4" name="Imagen 3">
            <a:extLst>
              <a:ext uri="{FF2B5EF4-FFF2-40B4-BE49-F238E27FC236}">
                <a16:creationId xmlns:a16="http://schemas.microsoft.com/office/drawing/2014/main" id="{D189C375-C05B-4801-97CD-8CEFB9443FD4}"/>
              </a:ext>
            </a:extLst>
          </p:cNvPr>
          <p:cNvPicPr/>
          <p:nvPr/>
        </p:nvPicPr>
        <p:blipFill>
          <a:blip r:embed="rId5">
            <a:extLst>
              <a:ext uri="{28A0092B-C50C-407E-A947-70E740481C1C}">
                <a14:useLocalDpi xmlns:a14="http://schemas.microsoft.com/office/drawing/2010/main" val="0"/>
              </a:ext>
            </a:extLst>
          </a:blip>
          <a:stretch>
            <a:fillRect/>
          </a:stretch>
        </p:blipFill>
        <p:spPr>
          <a:xfrm>
            <a:off x="701992" y="2243454"/>
            <a:ext cx="8574088" cy="4167505"/>
          </a:xfrm>
          <a:prstGeom prst="rect">
            <a:avLst/>
          </a:prstGeom>
        </p:spPr>
      </p:pic>
      <p:pic>
        <p:nvPicPr>
          <p:cNvPr id="5" name="Audio 4">
            <a:hlinkClick r:id="" action="ppaction://media"/>
            <a:extLst>
              <a:ext uri="{FF2B5EF4-FFF2-40B4-BE49-F238E27FC236}">
                <a16:creationId xmlns:a16="http://schemas.microsoft.com/office/drawing/2014/main" id="{E7EE925A-6E0D-40BC-AC43-E0F87DEABF8C}"/>
              </a:ext>
            </a:extLst>
          </p:cNvPr>
          <p:cNvPicPr>
            <a:picLocks noChangeAspect="1"/>
          </p:cNvPicPr>
          <p:nvPr>
            <a:audioFile r:link="rId2"/>
            <p:extLst>
              <p:ext uri="{DAA4B4D4-6D71-4841-9C94-3DE7FCFB9230}">
                <p14:media xmlns:p14="http://schemas.microsoft.com/office/powerpoint/2010/main" r:embed="rId3">
                  <p14:trim st="1962" end="5490.9501"/>
                </p14:media>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58255854"/>
      </p:ext>
    </p:extLst>
  </p:cSld>
  <p:clrMapOvr>
    <a:masterClrMapping/>
  </p:clrMapOvr>
  <mc:AlternateContent xmlns:mc="http://schemas.openxmlformats.org/markup-compatibility/2006" xmlns:p14="http://schemas.microsoft.com/office/powerpoint/2010/main">
    <mc:Choice Requires="p14">
      <p:transition p14:dur="10" advTm="35741">
        <p:fade/>
      </p:transition>
    </mc:Choice>
    <mc:Fallback xmlns="">
      <p:transition advTm="357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695A064-8C8B-4D7A-B1C6-100522460403}"/>
              </a:ext>
            </a:extLst>
          </p:cNvPr>
          <p:cNvSpPr txBox="1"/>
          <p:nvPr/>
        </p:nvSpPr>
        <p:spPr>
          <a:xfrm>
            <a:off x="741680" y="436880"/>
            <a:ext cx="8574089" cy="646331"/>
          </a:xfrm>
          <a:prstGeom prst="rect">
            <a:avLst/>
          </a:prstGeom>
          <a:noFill/>
        </p:spPr>
        <p:txBody>
          <a:bodyPr wrap="square" rtlCol="0">
            <a:spAutoFit/>
          </a:bodyPr>
          <a:lstStyle/>
          <a:p>
            <a:r>
              <a:rPr lang="es-MX" dirty="0"/>
              <a:t>En el listado se muestran tres iconos con opciones de modificación o impresión del registro:</a:t>
            </a:r>
          </a:p>
        </p:txBody>
      </p:sp>
      <p:pic>
        <p:nvPicPr>
          <p:cNvPr id="3" name="Imagen 2">
            <a:extLst>
              <a:ext uri="{FF2B5EF4-FFF2-40B4-BE49-F238E27FC236}">
                <a16:creationId xmlns:a16="http://schemas.microsoft.com/office/drawing/2014/main" id="{973D1DCC-0EE2-497B-980F-879AD4CE7D2F}"/>
              </a:ext>
            </a:extLst>
          </p:cNvPr>
          <p:cNvPicPr/>
          <p:nvPr/>
        </p:nvPicPr>
        <p:blipFill rotWithShape="1">
          <a:blip r:embed="rId5">
            <a:extLst>
              <a:ext uri="{28A0092B-C50C-407E-A947-70E740481C1C}">
                <a14:useLocalDpi xmlns:a14="http://schemas.microsoft.com/office/drawing/2010/main" val="0"/>
              </a:ext>
            </a:extLst>
          </a:blip>
          <a:srcRect l="71324"/>
          <a:stretch/>
        </p:blipFill>
        <p:spPr>
          <a:xfrm>
            <a:off x="7904480" y="851535"/>
            <a:ext cx="3241040" cy="5142865"/>
          </a:xfrm>
          <a:prstGeom prst="rect">
            <a:avLst/>
          </a:prstGeom>
        </p:spPr>
      </p:pic>
      <p:sp>
        <p:nvSpPr>
          <p:cNvPr id="4" name="Rectángulo 3">
            <a:extLst>
              <a:ext uri="{FF2B5EF4-FFF2-40B4-BE49-F238E27FC236}">
                <a16:creationId xmlns:a16="http://schemas.microsoft.com/office/drawing/2014/main" id="{241B16B4-E04B-437E-B599-9E5F7221530B}"/>
              </a:ext>
            </a:extLst>
          </p:cNvPr>
          <p:cNvSpPr/>
          <p:nvPr/>
        </p:nvSpPr>
        <p:spPr>
          <a:xfrm>
            <a:off x="1663700" y="1856155"/>
            <a:ext cx="5687060" cy="646331"/>
          </a:xfrm>
          <a:prstGeom prst="rect">
            <a:avLst/>
          </a:prstGeom>
        </p:spPr>
        <p:txBody>
          <a:bodyPr wrap="square">
            <a:spAutoFit/>
          </a:bodyPr>
          <a:lstStyle/>
          <a:p>
            <a:r>
              <a:rPr lang="es-MX" b="1" dirty="0">
                <a:latin typeface="Calibri" panose="020F0502020204030204" pitchFamily="34" charset="0"/>
                <a:ea typeface="Calibri" panose="020F0502020204030204" pitchFamily="34" charset="0"/>
                <a:cs typeface="Times New Roman" panose="02020603050405020304" pitchFamily="18" charset="0"/>
              </a:rPr>
              <a:t>Borrar Registro </a:t>
            </a:r>
            <a:r>
              <a:rPr lang="es-MX" dirty="0">
                <a:latin typeface="Calibri" panose="020F0502020204030204" pitchFamily="34" charset="0"/>
                <a:ea typeface="Calibri" panose="020F0502020204030204" pitchFamily="34" charset="0"/>
                <a:cs typeface="Times New Roman" panose="02020603050405020304" pitchFamily="18" charset="0"/>
              </a:rPr>
              <a:t>Esta opción permite cancelar el registro seleccionado.</a:t>
            </a:r>
            <a:endParaRPr lang="es-MX" dirty="0"/>
          </a:p>
        </p:txBody>
      </p:sp>
      <p:pic>
        <p:nvPicPr>
          <p:cNvPr id="5" name="Imagen 4">
            <a:extLst>
              <a:ext uri="{FF2B5EF4-FFF2-40B4-BE49-F238E27FC236}">
                <a16:creationId xmlns:a16="http://schemas.microsoft.com/office/drawing/2014/main" id="{79F689AD-6AFC-416D-B8A1-5B6AC01BC766}"/>
              </a:ext>
            </a:extLst>
          </p:cNvPr>
          <p:cNvPicPr/>
          <p:nvPr/>
        </p:nvPicPr>
        <p:blipFill rotWithShape="1">
          <a:blip r:embed="rId6">
            <a:extLst>
              <a:ext uri="{28A0092B-C50C-407E-A947-70E740481C1C}">
                <a14:useLocalDpi xmlns:a14="http://schemas.microsoft.com/office/drawing/2010/main" val="0"/>
              </a:ext>
            </a:extLst>
          </a:blip>
          <a:srcRect l="3559" t="13859" r="63899" b="30197"/>
          <a:stretch/>
        </p:blipFill>
        <p:spPr bwMode="auto">
          <a:xfrm>
            <a:off x="817880" y="1856155"/>
            <a:ext cx="609600" cy="685800"/>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B832FD3D-AA94-43ED-9A0C-7D2774871F91}"/>
              </a:ext>
            </a:extLst>
          </p:cNvPr>
          <p:cNvPicPr/>
          <p:nvPr/>
        </p:nvPicPr>
        <p:blipFill rotWithShape="1">
          <a:blip r:embed="rId6">
            <a:extLst>
              <a:ext uri="{28A0092B-C50C-407E-A947-70E740481C1C}">
                <a14:useLocalDpi xmlns:a14="http://schemas.microsoft.com/office/drawing/2010/main" val="0"/>
              </a:ext>
            </a:extLst>
          </a:blip>
          <a:srcRect l="36092" t="14738" r="30867" b="30197"/>
          <a:stretch/>
        </p:blipFill>
        <p:spPr bwMode="auto">
          <a:xfrm>
            <a:off x="741680" y="3257867"/>
            <a:ext cx="619125" cy="675640"/>
          </a:xfrm>
          <a:prstGeom prst="rect">
            <a:avLst/>
          </a:prstGeom>
          <a:ln>
            <a:noFill/>
          </a:ln>
          <a:extLst>
            <a:ext uri="{53640926-AAD7-44D8-BBD7-CCE9431645EC}">
              <a14:shadowObscured xmlns:a14="http://schemas.microsoft.com/office/drawing/2010/main"/>
            </a:ext>
          </a:extLst>
        </p:spPr>
      </p:pic>
      <p:sp>
        <p:nvSpPr>
          <p:cNvPr id="7" name="Rectángulo 6">
            <a:extLst>
              <a:ext uri="{FF2B5EF4-FFF2-40B4-BE49-F238E27FC236}">
                <a16:creationId xmlns:a16="http://schemas.microsoft.com/office/drawing/2014/main" id="{CB250209-E0E9-41AC-ABBB-C630519F9114}"/>
              </a:ext>
            </a:extLst>
          </p:cNvPr>
          <p:cNvSpPr/>
          <p:nvPr/>
        </p:nvSpPr>
        <p:spPr>
          <a:xfrm>
            <a:off x="1663700" y="3010177"/>
            <a:ext cx="5687060" cy="923330"/>
          </a:xfrm>
          <a:prstGeom prst="rect">
            <a:avLst/>
          </a:prstGeom>
        </p:spPr>
        <p:txBody>
          <a:bodyPr wrap="square">
            <a:spAutoFit/>
          </a:bodyPr>
          <a:lstStyle/>
          <a:p>
            <a:r>
              <a:rPr lang="es-MX" b="1" dirty="0">
                <a:latin typeface="Calibri" panose="020F0502020204030204" pitchFamily="34" charset="0"/>
                <a:ea typeface="Calibri" panose="020F0502020204030204" pitchFamily="34" charset="0"/>
                <a:cs typeface="Times New Roman" panose="02020603050405020304" pitchFamily="18" charset="0"/>
              </a:rPr>
              <a:t>Editar </a:t>
            </a:r>
            <a:r>
              <a:rPr lang="es-MX" dirty="0">
                <a:latin typeface="Calibri" panose="020F0502020204030204" pitchFamily="34" charset="0"/>
                <a:ea typeface="Calibri" panose="020F0502020204030204" pitchFamily="34" charset="0"/>
                <a:cs typeface="Times New Roman" panose="02020603050405020304" pitchFamily="18" charset="0"/>
              </a:rPr>
              <a:t>Al dar clic en este ícono, abrirá el formulario del registro para poder modificar los datos ingresados previamente.</a:t>
            </a:r>
            <a:endParaRPr lang="es-MX" dirty="0"/>
          </a:p>
        </p:txBody>
      </p:sp>
      <p:pic>
        <p:nvPicPr>
          <p:cNvPr id="8" name="Imagen 7">
            <a:extLst>
              <a:ext uri="{FF2B5EF4-FFF2-40B4-BE49-F238E27FC236}">
                <a16:creationId xmlns:a16="http://schemas.microsoft.com/office/drawing/2014/main" id="{9EC76632-5C1D-4494-9C35-00EA8992287C}"/>
              </a:ext>
            </a:extLst>
          </p:cNvPr>
          <p:cNvPicPr/>
          <p:nvPr/>
        </p:nvPicPr>
        <p:blipFill rotWithShape="1">
          <a:blip r:embed="rId6">
            <a:extLst>
              <a:ext uri="{28A0092B-C50C-407E-A947-70E740481C1C}">
                <a14:useLocalDpi xmlns:a14="http://schemas.microsoft.com/office/drawing/2010/main" val="0"/>
              </a:ext>
            </a:extLst>
          </a:blip>
          <a:srcRect l="71168" t="13962" b="31749"/>
          <a:stretch/>
        </p:blipFill>
        <p:spPr bwMode="auto">
          <a:xfrm>
            <a:off x="703580" y="4670742"/>
            <a:ext cx="539750" cy="666115"/>
          </a:xfrm>
          <a:prstGeom prst="rect">
            <a:avLst/>
          </a:prstGeom>
          <a:ln>
            <a:noFill/>
          </a:ln>
          <a:extLst>
            <a:ext uri="{53640926-AAD7-44D8-BBD7-CCE9431645EC}">
              <a14:shadowObscured xmlns:a14="http://schemas.microsoft.com/office/drawing/2010/main"/>
            </a:ext>
          </a:extLst>
        </p:spPr>
      </p:pic>
      <p:sp>
        <p:nvSpPr>
          <p:cNvPr id="9" name="Rectángulo 8">
            <a:extLst>
              <a:ext uri="{FF2B5EF4-FFF2-40B4-BE49-F238E27FC236}">
                <a16:creationId xmlns:a16="http://schemas.microsoft.com/office/drawing/2014/main" id="{2836C009-4054-4926-A91F-BEA536B2E521}"/>
              </a:ext>
            </a:extLst>
          </p:cNvPr>
          <p:cNvSpPr/>
          <p:nvPr/>
        </p:nvSpPr>
        <p:spPr>
          <a:xfrm>
            <a:off x="1584643" y="4413527"/>
            <a:ext cx="6096000" cy="923330"/>
          </a:xfrm>
          <a:prstGeom prst="rect">
            <a:avLst/>
          </a:prstGeom>
        </p:spPr>
        <p:txBody>
          <a:bodyPr>
            <a:spAutoFit/>
          </a:bodyPr>
          <a:lstStyle/>
          <a:p>
            <a:r>
              <a:rPr lang="es-MX" b="1" dirty="0">
                <a:latin typeface="Calibri" panose="020F0502020204030204" pitchFamily="34" charset="0"/>
                <a:ea typeface="Calibri" panose="020F0502020204030204" pitchFamily="34" charset="0"/>
                <a:cs typeface="Times New Roman" panose="02020603050405020304" pitchFamily="18" charset="0"/>
              </a:rPr>
              <a:t>Imprimir </a:t>
            </a:r>
            <a:r>
              <a:rPr lang="es-MX" dirty="0">
                <a:latin typeface="Calibri" panose="020F0502020204030204" pitchFamily="34" charset="0"/>
                <a:ea typeface="Calibri" panose="020F0502020204030204" pitchFamily="34" charset="0"/>
                <a:cs typeface="Times New Roman" panose="02020603050405020304" pitchFamily="18" charset="0"/>
              </a:rPr>
              <a:t>En este ícono, al dar clic, se abrirá una nueva pestaña en el navegador, desplegando el PDF del registro para su impresión o bien para descargarlo y guardarlo en el equipo.</a:t>
            </a:r>
            <a:endParaRPr lang="es-MX" dirty="0"/>
          </a:p>
        </p:txBody>
      </p:sp>
      <p:cxnSp>
        <p:nvCxnSpPr>
          <p:cNvPr id="11" name="Conector recto de flecha 10">
            <a:extLst>
              <a:ext uri="{FF2B5EF4-FFF2-40B4-BE49-F238E27FC236}">
                <a16:creationId xmlns:a16="http://schemas.microsoft.com/office/drawing/2014/main" id="{A7B026DB-3001-4847-A85E-22BD8A18FCD8}"/>
              </a:ext>
            </a:extLst>
          </p:cNvPr>
          <p:cNvCxnSpPr>
            <a:cxnSpLocks/>
          </p:cNvCxnSpPr>
          <p:nvPr/>
        </p:nvCxnSpPr>
        <p:spPr>
          <a:xfrm>
            <a:off x="6921500" y="2179320"/>
            <a:ext cx="2700020" cy="19151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79DDCE03-D730-46FA-B08A-2C2E5D71B893}"/>
              </a:ext>
            </a:extLst>
          </p:cNvPr>
          <p:cNvCxnSpPr>
            <a:cxnSpLocks/>
          </p:cNvCxnSpPr>
          <p:nvPr/>
        </p:nvCxnSpPr>
        <p:spPr>
          <a:xfrm>
            <a:off x="6695440" y="3422967"/>
            <a:ext cx="3149917" cy="10861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9E18121B-4D9C-44B5-88AF-2A6598F55CCC}"/>
              </a:ext>
            </a:extLst>
          </p:cNvPr>
          <p:cNvCxnSpPr>
            <a:cxnSpLocks/>
          </p:cNvCxnSpPr>
          <p:nvPr/>
        </p:nvCxnSpPr>
        <p:spPr>
          <a:xfrm>
            <a:off x="7183120" y="4875192"/>
            <a:ext cx="287528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90FD8AFF-E59C-40F3-BC9F-3A885C6A689E}"/>
              </a:ext>
            </a:extLst>
          </p:cNvPr>
          <p:cNvPicPr>
            <a:picLocks noChangeAspect="1"/>
          </p:cNvPicPr>
          <p:nvPr>
            <a:audioFile r:link="rId2"/>
            <p:extLst>
              <p:ext uri="{DAA4B4D4-6D71-4841-9C94-3DE7FCFB9230}">
                <p14:media xmlns:p14="http://schemas.microsoft.com/office/powerpoint/2010/main" r:embed="rId3">
                  <p14:trim st="1677" end="4354.8367"/>
                </p14:media>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60305076"/>
      </p:ext>
    </p:extLst>
  </p:cSld>
  <p:clrMapOvr>
    <a:masterClrMapping/>
  </p:clrMapOvr>
  <mc:AlternateContent xmlns:mc="http://schemas.openxmlformats.org/markup-compatibility/2006" xmlns:p14="http://schemas.microsoft.com/office/powerpoint/2010/main">
    <mc:Choice Requires="p14">
      <p:transition p14:dur="10" advTm="54170">
        <p:fade/>
      </p:transition>
    </mc:Choice>
    <mc:Fallback xmlns="">
      <p:transition advTm="541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0"/>
                </p:tgtEl>
              </p:cMediaNode>
            </p:audio>
          </p:childTnLst>
        </p:cTn>
      </p:par>
    </p:tnLst>
    <p:bldLst>
      <p:bldP spid="4" grpId="0"/>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F6E7AC6-8169-4FEE-9905-559A46A6F5C3}"/>
              </a:ext>
            </a:extLst>
          </p:cNvPr>
          <p:cNvSpPr txBox="1"/>
          <p:nvPr/>
        </p:nvSpPr>
        <p:spPr>
          <a:xfrm flipH="1">
            <a:off x="711200" y="1341120"/>
            <a:ext cx="9072880" cy="1200329"/>
          </a:xfrm>
          <a:prstGeom prst="rect">
            <a:avLst/>
          </a:prstGeom>
          <a:noFill/>
        </p:spPr>
        <p:txBody>
          <a:bodyPr wrap="square" rtlCol="0">
            <a:spAutoFit/>
          </a:bodyPr>
          <a:lstStyle/>
          <a:p>
            <a:pPr algn="just"/>
            <a:r>
              <a:rPr lang="es-MX" dirty="0"/>
              <a:t>Esperamos que lo que te hemos presentado sea una guía suficiente para que puedas usar de manera fácil, la herramienta de captura mostrada.</a:t>
            </a:r>
          </a:p>
          <a:p>
            <a:pPr algn="just"/>
            <a:r>
              <a:rPr lang="es-MX" dirty="0"/>
              <a:t>Si tienes dudas, puedes ponerte en contacto con la Dirección de Adquisiciones Bienes y Servicios de la Universidad Michoacana de San Nicolas de Hidalgo </a:t>
            </a:r>
          </a:p>
        </p:txBody>
      </p:sp>
      <p:sp>
        <p:nvSpPr>
          <p:cNvPr id="3" name="CuadroTexto 2">
            <a:extLst>
              <a:ext uri="{FF2B5EF4-FFF2-40B4-BE49-F238E27FC236}">
                <a16:creationId xmlns:a16="http://schemas.microsoft.com/office/drawing/2014/main" id="{AF5E77BD-AE56-45B5-8714-E52A9AD2AB8A}"/>
              </a:ext>
            </a:extLst>
          </p:cNvPr>
          <p:cNvSpPr txBox="1"/>
          <p:nvPr/>
        </p:nvSpPr>
        <p:spPr>
          <a:xfrm>
            <a:off x="873760" y="3793332"/>
            <a:ext cx="9611360" cy="523220"/>
          </a:xfrm>
          <a:prstGeom prst="rect">
            <a:avLst/>
          </a:prstGeom>
          <a:noFill/>
        </p:spPr>
        <p:txBody>
          <a:bodyPr wrap="square" rtlCol="0">
            <a:spAutoFit/>
          </a:bodyPr>
          <a:lstStyle/>
          <a:p>
            <a:r>
              <a:rPr lang="es-MX" sz="2800" dirty="0"/>
              <a:t>dir.adquisiciones.bienes.servicios.sria.admin@umich.mx</a:t>
            </a:r>
          </a:p>
        </p:txBody>
      </p:sp>
      <p:pic>
        <p:nvPicPr>
          <p:cNvPr id="4" name="Audio 3">
            <a:hlinkClick r:id="" action="ppaction://media"/>
            <a:extLst>
              <a:ext uri="{FF2B5EF4-FFF2-40B4-BE49-F238E27FC236}">
                <a16:creationId xmlns:a16="http://schemas.microsoft.com/office/drawing/2014/main" id="{764C21DC-A007-4EAD-90C2-9303EB8E5171}"/>
              </a:ext>
            </a:extLst>
          </p:cNvPr>
          <p:cNvPicPr>
            <a:picLocks noChangeAspect="1"/>
          </p:cNvPicPr>
          <p:nvPr>
            <a:audioFile r:link="rId2"/>
            <p:extLst>
              <p:ext uri="{DAA4B4D4-6D71-4841-9C94-3DE7FCFB9230}">
                <p14:media xmlns:p14="http://schemas.microsoft.com/office/powerpoint/2010/main" r:embed="rId3">
                  <p14:trim st="2175" end="10517.2312"/>
                </p14:media>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322179822"/>
      </p:ext>
    </p:extLst>
  </p:cSld>
  <p:clrMapOvr>
    <a:masterClrMapping/>
  </p:clrMapOvr>
  <mc:AlternateContent xmlns:mc="http://schemas.openxmlformats.org/markup-compatibility/2006" xmlns:p14="http://schemas.microsoft.com/office/powerpoint/2010/main">
    <mc:Choice Requires="p14">
      <p:transition p14:dur="10" advTm="36506">
        <p:fade/>
      </p:transition>
    </mc:Choice>
    <mc:Fallback xmlns="">
      <p:transition advTm="365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00624" y="1755490"/>
            <a:ext cx="9619990" cy="1673510"/>
          </a:xfrm>
        </p:spPr>
        <p:txBody>
          <a:bodyPr>
            <a:noAutofit/>
          </a:bodyPr>
          <a:lstStyle/>
          <a:p>
            <a:pPr algn="r"/>
            <a:r>
              <a:rPr lang="es-MX" sz="3600" dirty="0"/>
              <a:t>Guía para Registro del Programa Anual de Adquisiciones, Arrendamientos y Servicios</a:t>
            </a:r>
          </a:p>
        </p:txBody>
      </p:sp>
      <p:pic>
        <p:nvPicPr>
          <p:cNvPr id="4" name="3 Imagen"/>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48420" y="5423446"/>
            <a:ext cx="1160804" cy="631891"/>
          </a:xfrm>
          <a:prstGeom prst="rect">
            <a:avLst/>
          </a:prstGeom>
          <a:effectLst>
            <a:reflection blurRad="6350" stA="50000" endA="300" endPos="55000" dir="5400000" sy="-100000" algn="bl" rotWithShape="0"/>
          </a:effectLst>
        </p:spPr>
      </p:pic>
    </p:spTree>
    <p:extLst>
      <p:ext uri="{BB962C8B-B14F-4D97-AF65-F5344CB8AC3E}">
        <p14:creationId xmlns:p14="http://schemas.microsoft.com/office/powerpoint/2010/main" val="280935188"/>
      </p:ext>
    </p:extLst>
  </p:cSld>
  <p:clrMapOvr>
    <a:masterClrMapping/>
  </p:clrMapOvr>
  <mc:AlternateContent xmlns:mc="http://schemas.openxmlformats.org/markup-compatibility/2006" xmlns:p14="http://schemas.microsoft.com/office/powerpoint/2010/main">
    <mc:Choice Requires="p14">
      <p:transition spd="slow" p14:dur="1750" advTm="6623">
        <p:fade/>
      </p:transition>
    </mc:Choice>
    <mc:Fallback xmlns="">
      <p:transition spd="slow" advTm="66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250" fill="hold"/>
                                        <p:tgtEl>
                                          <p:spTgt spid="2"/>
                                        </p:tgtEl>
                                        <p:attrNameLst>
                                          <p:attrName>ppt_w</p:attrName>
                                        </p:attrNameLst>
                                      </p:cBhvr>
                                      <p:tavLst>
                                        <p:tav tm="0">
                                          <p:val>
                                            <p:fltVal val="0"/>
                                          </p:val>
                                        </p:tav>
                                        <p:tav tm="100000">
                                          <p:val>
                                            <p:strVal val="#ppt_w"/>
                                          </p:val>
                                        </p:tav>
                                      </p:tavLst>
                                    </p:anim>
                                    <p:anim calcmode="lin" valueType="num">
                                      <p:cBhvr>
                                        <p:cTn id="8" dur="4250" fill="hold"/>
                                        <p:tgtEl>
                                          <p:spTgt spid="2"/>
                                        </p:tgtEl>
                                        <p:attrNameLst>
                                          <p:attrName>ppt_h</p:attrName>
                                        </p:attrNameLst>
                                      </p:cBhvr>
                                      <p:tavLst>
                                        <p:tav tm="0">
                                          <p:val>
                                            <p:fltVal val="0"/>
                                          </p:val>
                                        </p:tav>
                                        <p:tav tm="100000">
                                          <p:val>
                                            <p:strVal val="#ppt_h"/>
                                          </p:val>
                                        </p:tav>
                                      </p:tavLst>
                                    </p:anim>
                                    <p:animEffect transition="in" filter="fade">
                                      <p:cBhvr>
                                        <p:cTn id="9" dur="4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4318B54-B6F0-4F0D-A694-525644B054B5}"/>
              </a:ext>
            </a:extLst>
          </p:cNvPr>
          <p:cNvSpPr/>
          <p:nvPr/>
        </p:nvSpPr>
        <p:spPr>
          <a:xfrm>
            <a:off x="3278651" y="2888677"/>
            <a:ext cx="4066045" cy="923330"/>
          </a:xfrm>
          <a:prstGeom prst="rect">
            <a:avLst/>
          </a:prstGeom>
          <a:noFill/>
        </p:spPr>
        <p:txBody>
          <a:bodyPr wrap="square" lIns="91440" tIns="45720" rIns="91440" bIns="45720">
            <a:spAutoFit/>
          </a:bodyPr>
          <a:lstStyle/>
          <a:p>
            <a:pPr algn="ctr"/>
            <a:r>
              <a:rPr lang="es-MX"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GRACIAS</a:t>
            </a:r>
          </a:p>
        </p:txBody>
      </p:sp>
      <p:pic>
        <p:nvPicPr>
          <p:cNvPr id="2" name="Audio 1">
            <a:hlinkClick r:id="" action="ppaction://media"/>
            <a:extLst>
              <a:ext uri="{FF2B5EF4-FFF2-40B4-BE49-F238E27FC236}">
                <a16:creationId xmlns:a16="http://schemas.microsoft.com/office/drawing/2014/main" id="{4E7FC7FA-5906-4E49-AB53-84FAA21407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81075330"/>
      </p:ext>
    </p:extLst>
  </p:cSld>
  <p:clrMapOvr>
    <a:masterClrMapping/>
  </p:clrMapOvr>
  <mc:AlternateContent xmlns:mc="http://schemas.openxmlformats.org/markup-compatibility/2006" xmlns:p14="http://schemas.microsoft.com/office/powerpoint/2010/main">
    <mc:Choice Requires="p14">
      <p:transition p14:dur="10" advTm="13676">
        <p:fade/>
      </p:transition>
    </mc:Choice>
    <mc:Fallback xmlns="">
      <p:transition advTm="136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28"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0" fill="hold"/>
                                        <p:tgtEl>
                                          <p:spTgt spid="3"/>
                                        </p:tgtEl>
                                        <p:attrNameLst>
                                          <p:attrName>ppt_x</p:attrName>
                                        </p:attrNameLst>
                                      </p:cBhvr>
                                      <p:tavLst>
                                        <p:tav tm="0">
                                          <p:val>
                                            <p:strVal val="#ppt_x"/>
                                          </p:val>
                                        </p:tav>
                                        <p:tav tm="100000">
                                          <p:val>
                                            <p:strVal val="#ppt_x"/>
                                          </p:val>
                                        </p:tav>
                                      </p:tavLst>
                                    </p:anim>
                                    <p:anim calcmode="lin" valueType="num">
                                      <p:cBhvr>
                                        <p:cTn id="11" dur="5000" fill="hold"/>
                                        <p:tgtEl>
                                          <p:spTgt spid="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1682EBE-6950-4E31-BD2D-96543D57135F}"/>
              </a:ext>
            </a:extLst>
          </p:cNvPr>
          <p:cNvSpPr txBox="1"/>
          <p:nvPr/>
        </p:nvSpPr>
        <p:spPr>
          <a:xfrm>
            <a:off x="4640509" y="1224793"/>
            <a:ext cx="2910979" cy="523220"/>
          </a:xfrm>
          <a:prstGeom prst="rect">
            <a:avLst/>
          </a:prstGeom>
          <a:noFill/>
        </p:spPr>
        <p:txBody>
          <a:bodyPr wrap="square" rtlCol="0">
            <a:spAutoFit/>
          </a:bodyPr>
          <a:lstStyle/>
          <a:p>
            <a:pPr algn="ctr"/>
            <a:r>
              <a:rPr lang="es-ES" sz="2800" b="1" dirty="0"/>
              <a:t>INTRODUCCIÓN</a:t>
            </a:r>
            <a:endParaRPr lang="es-MX" sz="2800" dirty="0"/>
          </a:p>
        </p:txBody>
      </p:sp>
      <p:sp>
        <p:nvSpPr>
          <p:cNvPr id="5" name="CuadroTexto 4">
            <a:extLst>
              <a:ext uri="{FF2B5EF4-FFF2-40B4-BE49-F238E27FC236}">
                <a16:creationId xmlns:a16="http://schemas.microsoft.com/office/drawing/2014/main" id="{CFE6DBF0-8074-45EB-A27E-93B77D5276FF}"/>
              </a:ext>
            </a:extLst>
          </p:cNvPr>
          <p:cNvSpPr txBox="1"/>
          <p:nvPr/>
        </p:nvSpPr>
        <p:spPr>
          <a:xfrm>
            <a:off x="362684" y="2224713"/>
            <a:ext cx="9553476" cy="3046988"/>
          </a:xfrm>
          <a:prstGeom prst="rect">
            <a:avLst/>
          </a:prstGeom>
          <a:noFill/>
        </p:spPr>
        <p:txBody>
          <a:bodyPr wrap="square" rtlCol="0">
            <a:spAutoFit/>
          </a:bodyPr>
          <a:lstStyle/>
          <a:p>
            <a:pPr algn="just"/>
            <a:r>
              <a:rPr lang="es-ES" sz="2400" dirty="0"/>
              <a:t>Con el propósito de contar con un medio, que permita el registro de  los bienes y servicios necesarios para la operatividad de las Dependencias de la Universidad, e integrar el </a:t>
            </a:r>
            <a:r>
              <a:rPr lang="es-MX" sz="2400" dirty="0"/>
              <a:t>Programa Anual de Adquisiciones, Arrendamientos y Servicios </a:t>
            </a:r>
            <a:r>
              <a:rPr lang="es-ES" sz="2400" dirty="0"/>
              <a:t>(</a:t>
            </a:r>
            <a:r>
              <a:rPr lang="es-ES" sz="2400" dirty="0" err="1"/>
              <a:t>PAAAyS</a:t>
            </a:r>
            <a:r>
              <a:rPr lang="es-ES" sz="2400" dirty="0"/>
              <a:t>); se ha desarrollado un apartado específico en el Sistema Interno de la Tesorería de la Universidad Michoacana, de manera que al ingresar datos concisos, se pueda emitir un reporte detallado para  realizar el citado Programa.</a:t>
            </a:r>
            <a:endParaRPr lang="es-MX" sz="2400" dirty="0"/>
          </a:p>
        </p:txBody>
      </p:sp>
      <p:pic>
        <p:nvPicPr>
          <p:cNvPr id="2" name="Audio 1">
            <a:hlinkClick r:id="" action="ppaction://media"/>
            <a:extLst>
              <a:ext uri="{FF2B5EF4-FFF2-40B4-BE49-F238E27FC236}">
                <a16:creationId xmlns:a16="http://schemas.microsoft.com/office/drawing/2014/main" id="{878E2F20-DA68-494F-97A5-EACDCA0A4161}"/>
              </a:ext>
            </a:extLst>
          </p:cNvPr>
          <p:cNvPicPr>
            <a:picLocks noChangeAspect="1"/>
          </p:cNvPicPr>
          <p:nvPr>
            <a:audioFile r:link="rId2"/>
            <p:extLst>
              <p:ext uri="{DAA4B4D4-6D71-4841-9C94-3DE7FCFB9230}">
                <p14:media xmlns:p14="http://schemas.microsoft.com/office/powerpoint/2010/main" r:embed="rId3">
                  <p14:trim st="3403" end="984.8117"/>
                </p14:media>
              </p:ext>
            </p:extLst>
          </p:nvPr>
        </p:nvPicPr>
        <p:blipFill>
          <a:blip r:embed="rId6"/>
          <a:stretch>
            <a:fillRect/>
          </a:stretch>
        </p:blipFill>
        <p:spPr>
          <a:xfrm>
            <a:off x="11346835" y="5383571"/>
            <a:ext cx="609600" cy="609600"/>
          </a:xfrm>
          <a:prstGeom prst="rect">
            <a:avLst/>
          </a:prstGeom>
        </p:spPr>
      </p:pic>
    </p:spTree>
    <p:custDataLst>
      <p:tags r:id="rId1"/>
    </p:custDataLst>
    <p:extLst>
      <p:ext uri="{BB962C8B-B14F-4D97-AF65-F5344CB8AC3E}">
        <p14:creationId xmlns:p14="http://schemas.microsoft.com/office/powerpoint/2010/main" val="2825363417"/>
      </p:ext>
    </p:extLst>
  </p:cSld>
  <p:clrMapOvr>
    <a:masterClrMapping/>
  </p:clrMapOvr>
  <mc:AlternateContent xmlns:mc="http://schemas.openxmlformats.org/markup-compatibility/2006" xmlns:p14="http://schemas.microsoft.com/office/powerpoint/2010/main">
    <mc:Choice Requires="p14">
      <p:transition p14:dur="10" advTm="33883">
        <p:fade/>
      </p:transition>
    </mc:Choice>
    <mc:Fallback xmlns="">
      <p:transition advTm="338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A4C3509-4005-4C7B-BDE3-E653FA071B24}"/>
              </a:ext>
            </a:extLst>
          </p:cNvPr>
          <p:cNvSpPr/>
          <p:nvPr/>
        </p:nvSpPr>
        <p:spPr>
          <a:xfrm>
            <a:off x="467528" y="1778333"/>
            <a:ext cx="9315300" cy="3737946"/>
          </a:xfrm>
          <a:prstGeom prst="rect">
            <a:avLst/>
          </a:prstGeom>
        </p:spPr>
        <p:txBody>
          <a:bodyPr wrap="square">
            <a:spAutoFit/>
          </a:bodyPr>
          <a:lstStyle/>
          <a:p>
            <a:pPr algn="just">
              <a:lnSpc>
                <a:spcPct val="150000"/>
              </a:lnSpc>
              <a:spcAft>
                <a:spcPts val="800"/>
              </a:spcAft>
            </a:pPr>
            <a:r>
              <a:rPr lang="es-ES" sz="2000" dirty="0">
                <a:latin typeface="Calibri" panose="020F0502020204030204" pitchFamily="34" charset="0"/>
                <a:ea typeface="Calibri" panose="020F0502020204030204" pitchFamily="34" charset="0"/>
                <a:cs typeface="Calibri" panose="020F0502020204030204" pitchFamily="34" charset="0"/>
              </a:rPr>
              <a:t>El </a:t>
            </a:r>
            <a:r>
              <a:rPr lang="es-ES" sz="2000" dirty="0" err="1">
                <a:latin typeface="Calibri" panose="020F0502020204030204" pitchFamily="34" charset="0"/>
                <a:ea typeface="Calibri" panose="020F0502020204030204" pitchFamily="34" charset="0"/>
                <a:cs typeface="Calibri" panose="020F0502020204030204" pitchFamily="34" charset="0"/>
              </a:rPr>
              <a:t>PAAAyS</a:t>
            </a:r>
            <a:r>
              <a:rPr lang="es-ES" sz="2000" dirty="0">
                <a:latin typeface="Calibri" panose="020F0502020204030204" pitchFamily="34" charset="0"/>
                <a:ea typeface="Calibri" panose="020F0502020204030204" pitchFamily="34" charset="0"/>
                <a:cs typeface="Calibri" panose="020F0502020204030204" pitchFamily="34" charset="0"/>
              </a:rPr>
              <a:t>,</a:t>
            </a:r>
            <a:r>
              <a:rPr lang="es-ES" sz="2000" b="1" dirty="0">
                <a:latin typeface="Calibri" panose="020F0502020204030204" pitchFamily="34" charset="0"/>
                <a:ea typeface="Calibri" panose="020F0502020204030204" pitchFamily="34" charset="0"/>
                <a:cs typeface="Calibri" panose="020F0502020204030204" pitchFamily="34" charset="0"/>
              </a:rPr>
              <a:t> </a:t>
            </a:r>
            <a:r>
              <a:rPr lang="es-MX" sz="2000" dirty="0">
                <a:latin typeface="Calibri" panose="020F0502020204030204" pitchFamily="34" charset="0"/>
                <a:ea typeface="Calibri" panose="020F0502020204030204" pitchFamily="34" charset="0"/>
                <a:cs typeface="Calibri" panose="020F0502020204030204" pitchFamily="34" charset="0"/>
              </a:rPr>
              <a:t>se integra y elabora en ejercicio de la facultades contenidas en el Artículo 89 del Reglamento Interno y Actualización de la Estructura Organizacional de la Universidad; y se rige conforme al Título Tercero, Artículos 15 y 16 del Reglamento para la Adquisición, Arrendamiento de Bienes Muebles e Inmuebles y Contratación de Servicios de la UMSNH, Numeral 6.1.6 del Manual Administrativo de Aplicación General en Materia de Adquisiciones, Arrendamiento de Bienes Muebles e Inmuebles y Contratación de Servicios, y conforme a las normas jurídicas aplicables en la materia; así como de las Bases y Lineamientos.</a:t>
            </a:r>
            <a:endParaRPr lang="es-MX"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1C9AEA71-5A7D-4964-9BBD-CDDB20BB3728}"/>
              </a:ext>
            </a:extLst>
          </p:cNvPr>
          <p:cNvPicPr>
            <a:picLocks noChangeAspect="1"/>
          </p:cNvPicPr>
          <p:nvPr>
            <a:audioFile r:link="rId2"/>
            <p:extLst>
              <p:ext uri="{DAA4B4D4-6D71-4841-9C94-3DE7FCFB9230}">
                <p14:media xmlns:p14="http://schemas.microsoft.com/office/powerpoint/2010/main" r:embed="rId3">
                  <p14:trim st="1864" end="558.4852"/>
                </p14:media>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89860093"/>
      </p:ext>
    </p:extLst>
  </p:cSld>
  <p:clrMapOvr>
    <a:masterClrMapping/>
  </p:clrMapOvr>
  <p:transition spd="slow" advTm="599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0B713ED-62B3-434C-8337-CD22F293E64A}"/>
              </a:ext>
            </a:extLst>
          </p:cNvPr>
          <p:cNvSpPr txBox="1"/>
          <p:nvPr/>
        </p:nvSpPr>
        <p:spPr>
          <a:xfrm flipH="1">
            <a:off x="1158774" y="722461"/>
            <a:ext cx="4504815" cy="523220"/>
          </a:xfrm>
          <a:prstGeom prst="rect">
            <a:avLst/>
          </a:prstGeom>
          <a:noFill/>
        </p:spPr>
        <p:txBody>
          <a:bodyPr wrap="square" rtlCol="0">
            <a:spAutoFit/>
          </a:bodyPr>
          <a:lstStyle/>
          <a:p>
            <a:pPr algn="ctr"/>
            <a:r>
              <a:rPr lang="es-MX" sz="2800" dirty="0"/>
              <a:t>ACCESO AL SISTEMA</a:t>
            </a:r>
          </a:p>
        </p:txBody>
      </p:sp>
      <p:pic>
        <p:nvPicPr>
          <p:cNvPr id="3" name="Imagen 2">
            <a:extLst>
              <a:ext uri="{FF2B5EF4-FFF2-40B4-BE49-F238E27FC236}">
                <a16:creationId xmlns:a16="http://schemas.microsoft.com/office/drawing/2014/main" id="{AC0F1FE1-2D4A-4509-82CF-D70E0C8284EC}"/>
              </a:ext>
            </a:extLst>
          </p:cNvPr>
          <p:cNvPicPr/>
          <p:nvPr/>
        </p:nvPicPr>
        <p:blipFill>
          <a:blip r:embed="rId6">
            <a:extLst>
              <a:ext uri="{28A0092B-C50C-407E-A947-70E740481C1C}">
                <a14:useLocalDpi xmlns:a14="http://schemas.microsoft.com/office/drawing/2010/main" val="0"/>
              </a:ext>
            </a:extLst>
          </a:blip>
          <a:stretch>
            <a:fillRect/>
          </a:stretch>
        </p:blipFill>
        <p:spPr>
          <a:xfrm>
            <a:off x="1110190" y="2722252"/>
            <a:ext cx="1828800" cy="1598930"/>
          </a:xfrm>
          <a:prstGeom prst="rect">
            <a:avLst/>
          </a:prstGeom>
        </p:spPr>
      </p:pic>
      <p:pic>
        <p:nvPicPr>
          <p:cNvPr id="4" name="Imagen 3">
            <a:extLst>
              <a:ext uri="{FF2B5EF4-FFF2-40B4-BE49-F238E27FC236}">
                <a16:creationId xmlns:a16="http://schemas.microsoft.com/office/drawing/2014/main" id="{3C8EE448-9F70-403F-B10C-B373427C77A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144008" y="2795939"/>
            <a:ext cx="2247900" cy="1495425"/>
          </a:xfrm>
          <a:prstGeom prst="rect">
            <a:avLst/>
          </a:prstGeom>
        </p:spPr>
      </p:pic>
      <p:pic>
        <p:nvPicPr>
          <p:cNvPr id="5" name="Imagen 4">
            <a:extLst>
              <a:ext uri="{FF2B5EF4-FFF2-40B4-BE49-F238E27FC236}">
                <a16:creationId xmlns:a16="http://schemas.microsoft.com/office/drawing/2014/main" id="{C20DB493-B589-4A23-B6D1-7EA2C103418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318892" y="3071834"/>
            <a:ext cx="1047750" cy="1047750"/>
          </a:xfrm>
          <a:prstGeom prst="rect">
            <a:avLst/>
          </a:prstGeom>
        </p:spPr>
      </p:pic>
      <p:pic>
        <p:nvPicPr>
          <p:cNvPr id="6" name="Imagen 5">
            <a:extLst>
              <a:ext uri="{FF2B5EF4-FFF2-40B4-BE49-F238E27FC236}">
                <a16:creationId xmlns:a16="http://schemas.microsoft.com/office/drawing/2014/main" id="{2A028589-0804-4FA9-9B8A-4EF31FD0E12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8089218" y="3200421"/>
            <a:ext cx="617220" cy="790575"/>
          </a:xfrm>
          <a:prstGeom prst="rect">
            <a:avLst/>
          </a:prstGeom>
        </p:spPr>
      </p:pic>
      <p:cxnSp>
        <p:nvCxnSpPr>
          <p:cNvPr id="7" name="Conector angular 27">
            <a:extLst>
              <a:ext uri="{FF2B5EF4-FFF2-40B4-BE49-F238E27FC236}">
                <a16:creationId xmlns:a16="http://schemas.microsoft.com/office/drawing/2014/main" id="{357E60FA-FDDC-4253-859B-BBDFC872146B}"/>
              </a:ext>
            </a:extLst>
          </p:cNvPr>
          <p:cNvCxnSpPr>
            <a:cxnSpLocks/>
          </p:cNvCxnSpPr>
          <p:nvPr/>
        </p:nvCxnSpPr>
        <p:spPr>
          <a:xfrm>
            <a:off x="1902510" y="4310084"/>
            <a:ext cx="2252621" cy="1749279"/>
          </a:xfrm>
          <a:prstGeom prst="bentConnector3">
            <a:avLst>
              <a:gd name="adj1" fmla="val -1020"/>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 name="Conector angular 29">
            <a:extLst>
              <a:ext uri="{FF2B5EF4-FFF2-40B4-BE49-F238E27FC236}">
                <a16:creationId xmlns:a16="http://schemas.microsoft.com/office/drawing/2014/main" id="{61C64C81-BE77-470B-BD53-9B4B2F086CFF}"/>
              </a:ext>
            </a:extLst>
          </p:cNvPr>
          <p:cNvCxnSpPr>
            <a:cxnSpLocks/>
          </p:cNvCxnSpPr>
          <p:nvPr/>
        </p:nvCxnSpPr>
        <p:spPr>
          <a:xfrm rot="16200000" flipH="1">
            <a:off x="3898177" y="4679861"/>
            <a:ext cx="1094940" cy="355387"/>
          </a:xfrm>
          <a:prstGeom prst="bentConnector3">
            <a:avLst>
              <a:gd name="adj1" fmla="val 101332"/>
            </a:avLst>
          </a:prstGeom>
          <a:ln w="3810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9" name="Conector angular 30">
            <a:extLst>
              <a:ext uri="{FF2B5EF4-FFF2-40B4-BE49-F238E27FC236}">
                <a16:creationId xmlns:a16="http://schemas.microsoft.com/office/drawing/2014/main" id="{7A185E8E-68AD-4B35-BFD0-F88A9E26FCF5}"/>
              </a:ext>
            </a:extLst>
          </p:cNvPr>
          <p:cNvCxnSpPr/>
          <p:nvPr/>
        </p:nvCxnSpPr>
        <p:spPr>
          <a:xfrm flipH="1">
            <a:off x="6173159" y="4358980"/>
            <a:ext cx="657225" cy="1114425"/>
          </a:xfrm>
          <a:prstGeom prst="bentConnector3">
            <a:avLst>
              <a:gd name="adj1" fmla="val -725"/>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Conector angular 31">
            <a:extLst>
              <a:ext uri="{FF2B5EF4-FFF2-40B4-BE49-F238E27FC236}">
                <a16:creationId xmlns:a16="http://schemas.microsoft.com/office/drawing/2014/main" id="{DC98D878-3FA4-4F1B-9C39-4C6917E1B2BB}"/>
              </a:ext>
            </a:extLst>
          </p:cNvPr>
          <p:cNvCxnSpPr>
            <a:cxnSpLocks/>
          </p:cNvCxnSpPr>
          <p:nvPr/>
        </p:nvCxnSpPr>
        <p:spPr>
          <a:xfrm rot="10800000" flipV="1">
            <a:off x="6318892" y="4274227"/>
            <a:ext cx="2103890" cy="1785136"/>
          </a:xfrm>
          <a:prstGeom prst="bentConnector3">
            <a:avLst>
              <a:gd name="adj1" fmla="val 527"/>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pic>
        <p:nvPicPr>
          <p:cNvPr id="11" name="Imagen 10">
            <a:extLst>
              <a:ext uri="{FF2B5EF4-FFF2-40B4-BE49-F238E27FC236}">
                <a16:creationId xmlns:a16="http://schemas.microsoft.com/office/drawing/2014/main" id="{C65121EA-436B-4D3D-93F6-94548FDA21DB}"/>
              </a:ext>
            </a:extLst>
          </p:cNvPr>
          <p:cNvPicPr/>
          <p:nvPr/>
        </p:nvPicPr>
        <p:blipFill>
          <a:blip r:embed="rId10"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4547242" y="5088615"/>
            <a:ext cx="1504950" cy="1495425"/>
          </a:xfrm>
          <a:prstGeom prst="rect">
            <a:avLst/>
          </a:prstGeom>
        </p:spPr>
      </p:pic>
      <p:pic>
        <p:nvPicPr>
          <p:cNvPr id="13" name="Imagen 12" descr="Imagen que contiene dibujo&#10;&#10;Descripción generada automáticamente">
            <a:extLst>
              <a:ext uri="{FF2B5EF4-FFF2-40B4-BE49-F238E27FC236}">
                <a16:creationId xmlns:a16="http://schemas.microsoft.com/office/drawing/2014/main" id="{D6B3FBF4-9405-4726-A940-1FAD8E96CE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65581" y="538566"/>
            <a:ext cx="1314402" cy="1414230"/>
          </a:xfrm>
          <a:prstGeom prst="rect">
            <a:avLst/>
          </a:prstGeom>
        </p:spPr>
      </p:pic>
      <p:cxnSp>
        <p:nvCxnSpPr>
          <p:cNvPr id="15" name="Conector: angular 14">
            <a:extLst>
              <a:ext uri="{FF2B5EF4-FFF2-40B4-BE49-F238E27FC236}">
                <a16:creationId xmlns:a16="http://schemas.microsoft.com/office/drawing/2014/main" id="{D9DF838D-428E-4276-8127-CC85C1DA6DD1}"/>
              </a:ext>
            </a:extLst>
          </p:cNvPr>
          <p:cNvCxnSpPr>
            <a:endCxn id="13" idx="1"/>
          </p:cNvCxnSpPr>
          <p:nvPr/>
        </p:nvCxnSpPr>
        <p:spPr>
          <a:xfrm flipV="1">
            <a:off x="1752600" y="1245681"/>
            <a:ext cx="6012981" cy="1370519"/>
          </a:xfrm>
          <a:prstGeom prst="bentConnector3">
            <a:avLst>
              <a:gd name="adj1" fmla="val -57"/>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Conector: angular 19">
            <a:extLst>
              <a:ext uri="{FF2B5EF4-FFF2-40B4-BE49-F238E27FC236}">
                <a16:creationId xmlns:a16="http://schemas.microsoft.com/office/drawing/2014/main" id="{3C4FE1BB-FADF-4213-B3F6-F99F245F862E}"/>
              </a:ext>
            </a:extLst>
          </p:cNvPr>
          <p:cNvCxnSpPr>
            <a:cxnSpLocks/>
          </p:cNvCxnSpPr>
          <p:nvPr/>
        </p:nvCxnSpPr>
        <p:spPr>
          <a:xfrm flipV="1">
            <a:off x="4155131" y="1485077"/>
            <a:ext cx="3610450" cy="984534"/>
          </a:xfrm>
          <a:prstGeom prst="bentConnector3">
            <a:avLst>
              <a:gd name="adj1" fmla="val 5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Conector: angular 28">
            <a:extLst>
              <a:ext uri="{FF2B5EF4-FFF2-40B4-BE49-F238E27FC236}">
                <a16:creationId xmlns:a16="http://schemas.microsoft.com/office/drawing/2014/main" id="{9B720E23-3A9B-44D4-B873-4419F0C0D40D}"/>
              </a:ext>
            </a:extLst>
          </p:cNvPr>
          <p:cNvCxnSpPr>
            <a:cxnSpLocks/>
          </p:cNvCxnSpPr>
          <p:nvPr/>
        </p:nvCxnSpPr>
        <p:spPr>
          <a:xfrm rot="5400000" flipH="1" flipV="1">
            <a:off x="6756511" y="1790669"/>
            <a:ext cx="1081509" cy="936631"/>
          </a:xfrm>
          <a:prstGeom prst="bentConnector3">
            <a:avLst>
              <a:gd name="adj1" fmla="val 98146"/>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id="{7C3E421A-89C4-4920-8980-99523C308DD3}"/>
              </a:ext>
            </a:extLst>
          </p:cNvPr>
          <p:cNvCxnSpPr>
            <a:cxnSpLocks/>
            <a:endCxn id="13" idx="2"/>
          </p:cNvCxnSpPr>
          <p:nvPr/>
        </p:nvCxnSpPr>
        <p:spPr>
          <a:xfrm flipV="1">
            <a:off x="8422782" y="1952796"/>
            <a:ext cx="0" cy="1119038"/>
          </a:xfrm>
          <a:prstGeom prst="straightConnector1">
            <a:avLst/>
          </a:prstGeom>
          <a:ln w="38100">
            <a:prstDash val="dashDot"/>
            <a:tailEnd type="triangle"/>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3E9ADBE8-C57C-43B3-AD65-3192D0B3C13A}"/>
              </a:ext>
            </a:extLst>
          </p:cNvPr>
          <p:cNvPicPr>
            <a:picLocks noChangeAspect="1"/>
          </p:cNvPicPr>
          <p:nvPr>
            <a:audioFile r:link="rId2"/>
            <p:extLst>
              <p:ext uri="{DAA4B4D4-6D71-4841-9C94-3DE7FCFB9230}">
                <p14:media xmlns:p14="http://schemas.microsoft.com/office/powerpoint/2010/main" r:embed="rId3">
                  <p14:trim st="2838" end="1105.9297"/>
                </p14:media>
              </p:ext>
            </p:extLst>
          </p:nvPr>
        </p:nvPicPr>
        <p:blipFill>
          <a:blip r:embed="rId12"/>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38137566"/>
      </p:ext>
    </p:extLst>
  </p:cSld>
  <p:clrMapOvr>
    <a:masterClrMapping/>
  </p:clrMapOvr>
  <mc:AlternateContent xmlns:mc="http://schemas.openxmlformats.org/markup-compatibility/2006" xmlns:p14="http://schemas.microsoft.com/office/powerpoint/2010/main">
    <mc:Choice Requires="p14">
      <p:transition p14:dur="10" advTm="35941">
        <p:fade/>
      </p:transition>
    </mc:Choice>
    <mc:Fallback xmlns="">
      <p:transition advTm="359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par>
                          <p:cTn id="43" fill="hold">
                            <p:stCondLst>
                              <p:cond delay="1000"/>
                            </p:stCondLst>
                            <p:childTnLst>
                              <p:par>
                                <p:cTn id="44" presetID="22" presetClass="entr" presetSubtype="4"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childTnLst>
                          </p:cTn>
                        </p:par>
                        <p:par>
                          <p:cTn id="47" fill="hold">
                            <p:stCondLst>
                              <p:cond delay="1500"/>
                            </p:stCondLst>
                            <p:childTnLst>
                              <p:par>
                                <p:cTn id="48" presetID="22" presetClass="entr" presetSubtype="4" fill="hold"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down)">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p:stCondLst>
                              <p:cond delay="0"/>
                            </p:stCondLst>
                            <p:childTnLst>
                              <p:par>
                                <p:cTn id="56" presetID="10"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2000"/>
                                        <p:tgtEl>
                                          <p:spTgt spid="7"/>
                                        </p:tgtEl>
                                      </p:cBhvr>
                                    </p:animEffect>
                                  </p:childTnLst>
                                </p:cTn>
                              </p:par>
                              <p:par>
                                <p:cTn id="59" presetID="10"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500"/>
                                        <p:tgtEl>
                                          <p:spTgt spid="8"/>
                                        </p:tgtEl>
                                      </p:cBhvr>
                                    </p:animEffect>
                                  </p:childTnLst>
                                </p:cTn>
                              </p:par>
                              <p:par>
                                <p:cTn id="62" presetID="10"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250"/>
                                        <p:tgtEl>
                                          <p:spTgt spid="9"/>
                                        </p:tgtEl>
                                      </p:cBhvr>
                                    </p:animEffect>
                                  </p:childTnLst>
                                </p:cTn>
                              </p:par>
                              <p:par>
                                <p:cTn id="65" presetID="10"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12"/>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69420A7-1A17-43FA-80F8-F29C759B0189}"/>
              </a:ext>
            </a:extLst>
          </p:cNvPr>
          <p:cNvSpPr txBox="1"/>
          <p:nvPr/>
        </p:nvSpPr>
        <p:spPr>
          <a:xfrm>
            <a:off x="513906" y="3442041"/>
            <a:ext cx="9564604" cy="769441"/>
          </a:xfrm>
          <a:prstGeom prst="rect">
            <a:avLst/>
          </a:prstGeom>
          <a:noFill/>
        </p:spPr>
        <p:txBody>
          <a:bodyPr wrap="square" rtlCol="0">
            <a:spAutoFit/>
          </a:bodyPr>
          <a:lstStyle/>
          <a:p>
            <a:r>
              <a:rPr lang="es-MX" sz="4400" dirty="0"/>
              <a:t>www.situm.umich.mx/dependencias</a:t>
            </a:r>
            <a:endParaRPr lang="es-MX" sz="2000" dirty="0"/>
          </a:p>
        </p:txBody>
      </p:sp>
      <p:sp>
        <p:nvSpPr>
          <p:cNvPr id="3" name="CuadroTexto 2">
            <a:extLst>
              <a:ext uri="{FF2B5EF4-FFF2-40B4-BE49-F238E27FC236}">
                <a16:creationId xmlns:a16="http://schemas.microsoft.com/office/drawing/2014/main" id="{D1833348-5D9B-4A62-96F3-34D8D3534093}"/>
              </a:ext>
            </a:extLst>
          </p:cNvPr>
          <p:cNvSpPr txBox="1"/>
          <p:nvPr/>
        </p:nvSpPr>
        <p:spPr>
          <a:xfrm flipH="1">
            <a:off x="3196539" y="746010"/>
            <a:ext cx="4504815" cy="954107"/>
          </a:xfrm>
          <a:prstGeom prst="rect">
            <a:avLst/>
          </a:prstGeom>
          <a:noFill/>
        </p:spPr>
        <p:txBody>
          <a:bodyPr wrap="square" rtlCol="0">
            <a:spAutoFit/>
          </a:bodyPr>
          <a:lstStyle/>
          <a:p>
            <a:pPr algn="ctr"/>
            <a:r>
              <a:rPr lang="es-MX" sz="2800" dirty="0"/>
              <a:t>DIRECCIÓN DE ACCESO AL SITIO WEB</a:t>
            </a:r>
          </a:p>
        </p:txBody>
      </p:sp>
      <p:pic>
        <p:nvPicPr>
          <p:cNvPr id="4" name="Audio 3">
            <a:hlinkClick r:id="" action="ppaction://media"/>
            <a:extLst>
              <a:ext uri="{FF2B5EF4-FFF2-40B4-BE49-F238E27FC236}">
                <a16:creationId xmlns:a16="http://schemas.microsoft.com/office/drawing/2014/main" id="{C8CDB184-CDA4-4A04-8DED-5C109F665690}"/>
              </a:ext>
            </a:extLst>
          </p:cNvPr>
          <p:cNvPicPr>
            <a:picLocks noChangeAspect="1"/>
          </p:cNvPicPr>
          <p:nvPr>
            <a:audioFile r:link="rId2"/>
            <p:extLst>
              <p:ext uri="{DAA4B4D4-6D71-4841-9C94-3DE7FCFB9230}">
                <p14:media xmlns:p14="http://schemas.microsoft.com/office/powerpoint/2010/main" r:embed="rId3">
                  <p14:trim st="5479" end="387.1836"/>
                </p14:media>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39628268"/>
      </p:ext>
    </p:extLst>
  </p:cSld>
  <p:clrMapOvr>
    <a:masterClrMapping/>
  </p:clrMapOvr>
  <mc:AlternateContent xmlns:mc="http://schemas.openxmlformats.org/markup-compatibility/2006" xmlns:p14="http://schemas.microsoft.com/office/powerpoint/2010/main">
    <mc:Choice Requires="p14">
      <p:transition p14:dur="10" advTm="18530">
        <p:fade/>
      </p:transition>
    </mc:Choice>
    <mc:Fallback xmlns="">
      <p:transition advTm="185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2000" fill="hold"/>
                                        <p:tgtEl>
                                          <p:spTgt spid="2"/>
                                        </p:tgtEl>
                                        <p:attrNameLst>
                                          <p:attrName>ppt_y</p:attrName>
                                        </p:attrNameLst>
                                      </p:cBhvr>
                                      <p:tavLst>
                                        <p:tav tm="0">
                                          <p:val>
                                            <p:strVal val="#ppt_y"/>
                                          </p:val>
                                        </p:tav>
                                        <p:tav tm="100000">
                                          <p:val>
                                            <p:strVal val="#ppt_y"/>
                                          </p:val>
                                        </p:tav>
                                      </p:tavLst>
                                    </p:anim>
                                    <p:anim calcmode="lin" valueType="num">
                                      <p:cBhvr>
                                        <p:cTn id="13" dur="2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2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000" tmFilter="0,0; .5, 1; 1, 1"/>
                                        <p:tgtEl>
                                          <p:spTgt spid="2"/>
                                        </p:tgtEl>
                                      </p:cBhvr>
                                    </p:animEffect>
                                  </p:childTnLst>
                                </p:cTn>
                              </p:par>
                            </p:childTnLst>
                          </p:cTn>
                        </p:par>
                        <p:par>
                          <p:cTn id="16" fill="hold">
                            <p:stCondLst>
                              <p:cond delay="80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2CDC797-1E76-423B-9D1D-E83379410F8C}"/>
              </a:ext>
            </a:extLst>
          </p:cNvPr>
          <p:cNvSpPr txBox="1"/>
          <p:nvPr/>
        </p:nvSpPr>
        <p:spPr>
          <a:xfrm>
            <a:off x="698090" y="429732"/>
            <a:ext cx="8268929" cy="646331"/>
          </a:xfrm>
          <a:prstGeom prst="rect">
            <a:avLst/>
          </a:prstGeom>
          <a:noFill/>
        </p:spPr>
        <p:txBody>
          <a:bodyPr wrap="square" rtlCol="0">
            <a:spAutoFit/>
          </a:bodyPr>
          <a:lstStyle/>
          <a:p>
            <a:pPr algn="just"/>
            <a:r>
              <a:rPr lang="es-ES" dirty="0"/>
              <a:t>Se deberá contar con un nombre de </a:t>
            </a:r>
            <a:r>
              <a:rPr lang="es-ES" b="1" dirty="0"/>
              <a:t>USUARIO</a:t>
            </a:r>
            <a:r>
              <a:rPr lang="es-ES" dirty="0"/>
              <a:t> y una </a:t>
            </a:r>
            <a:r>
              <a:rPr lang="es-ES" b="1" dirty="0"/>
              <a:t>CONTRASEÑA, que permita la autenticación en el sistema.</a:t>
            </a:r>
          </a:p>
        </p:txBody>
      </p:sp>
      <p:pic>
        <p:nvPicPr>
          <p:cNvPr id="3" name="Imagen 2">
            <a:extLst>
              <a:ext uri="{FF2B5EF4-FFF2-40B4-BE49-F238E27FC236}">
                <a16:creationId xmlns:a16="http://schemas.microsoft.com/office/drawing/2014/main" id="{651AF784-98BC-43D2-B7BE-B13BD16714E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4185" y="2383472"/>
            <a:ext cx="6576737" cy="3461806"/>
          </a:xfrm>
          <a:prstGeom prst="rect">
            <a:avLst/>
          </a:prstGeom>
          <a:noFill/>
          <a:ln>
            <a:noFill/>
          </a:ln>
        </p:spPr>
      </p:pic>
      <p:cxnSp>
        <p:nvCxnSpPr>
          <p:cNvPr id="5" name="Conector recto de flecha 4">
            <a:extLst>
              <a:ext uri="{FF2B5EF4-FFF2-40B4-BE49-F238E27FC236}">
                <a16:creationId xmlns:a16="http://schemas.microsoft.com/office/drawing/2014/main" id="{010C2027-BC3C-4E37-949B-79CCE4F22276}"/>
              </a:ext>
            </a:extLst>
          </p:cNvPr>
          <p:cNvCxnSpPr>
            <a:cxnSpLocks/>
          </p:cNvCxnSpPr>
          <p:nvPr/>
        </p:nvCxnSpPr>
        <p:spPr>
          <a:xfrm>
            <a:off x="1061884" y="2802194"/>
            <a:ext cx="3106993" cy="14945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AA8CF960-4F7B-4BC5-83F7-C2293626E835}"/>
              </a:ext>
            </a:extLst>
          </p:cNvPr>
          <p:cNvCxnSpPr>
            <a:cxnSpLocks/>
            <a:stCxn id="15" idx="1"/>
          </p:cNvCxnSpPr>
          <p:nvPr/>
        </p:nvCxnSpPr>
        <p:spPr>
          <a:xfrm flipH="1">
            <a:off x="5447073" y="3244334"/>
            <a:ext cx="2890682" cy="13571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6A679285-4116-4DD3-B0AC-77AFE7DBB60B}"/>
              </a:ext>
            </a:extLst>
          </p:cNvPr>
          <p:cNvSpPr txBox="1"/>
          <p:nvPr/>
        </p:nvSpPr>
        <p:spPr>
          <a:xfrm>
            <a:off x="181896" y="2545978"/>
            <a:ext cx="1032387" cy="369332"/>
          </a:xfrm>
          <a:prstGeom prst="rect">
            <a:avLst/>
          </a:prstGeom>
          <a:noFill/>
        </p:spPr>
        <p:txBody>
          <a:bodyPr wrap="square" rtlCol="0">
            <a:spAutoFit/>
          </a:bodyPr>
          <a:lstStyle/>
          <a:p>
            <a:r>
              <a:rPr lang="es-MX" dirty="0"/>
              <a:t>usuario</a:t>
            </a:r>
          </a:p>
        </p:txBody>
      </p:sp>
      <p:sp>
        <p:nvSpPr>
          <p:cNvPr id="15" name="CuadroTexto 14">
            <a:extLst>
              <a:ext uri="{FF2B5EF4-FFF2-40B4-BE49-F238E27FC236}">
                <a16:creationId xmlns:a16="http://schemas.microsoft.com/office/drawing/2014/main" id="{D8B67FD0-B2A1-4B40-9A9F-22BBBAACED4B}"/>
              </a:ext>
            </a:extLst>
          </p:cNvPr>
          <p:cNvSpPr txBox="1"/>
          <p:nvPr/>
        </p:nvSpPr>
        <p:spPr>
          <a:xfrm>
            <a:off x="8337755" y="3059668"/>
            <a:ext cx="1356851" cy="369332"/>
          </a:xfrm>
          <a:prstGeom prst="rect">
            <a:avLst/>
          </a:prstGeom>
          <a:noFill/>
        </p:spPr>
        <p:txBody>
          <a:bodyPr wrap="square" rtlCol="0">
            <a:spAutoFit/>
          </a:bodyPr>
          <a:lstStyle/>
          <a:p>
            <a:r>
              <a:rPr lang="es-MX" dirty="0"/>
              <a:t>contraseña</a:t>
            </a:r>
          </a:p>
        </p:txBody>
      </p:sp>
      <p:sp>
        <p:nvSpPr>
          <p:cNvPr id="18" name="CuadroTexto 17">
            <a:extLst>
              <a:ext uri="{FF2B5EF4-FFF2-40B4-BE49-F238E27FC236}">
                <a16:creationId xmlns:a16="http://schemas.microsoft.com/office/drawing/2014/main" id="{43EF7146-2BFE-4121-9723-5FDC90906903}"/>
              </a:ext>
            </a:extLst>
          </p:cNvPr>
          <p:cNvSpPr txBox="1"/>
          <p:nvPr/>
        </p:nvSpPr>
        <p:spPr>
          <a:xfrm>
            <a:off x="698090" y="1442720"/>
            <a:ext cx="8268929" cy="738664"/>
          </a:xfrm>
          <a:prstGeom prst="rect">
            <a:avLst/>
          </a:prstGeom>
          <a:noFill/>
        </p:spPr>
        <p:txBody>
          <a:bodyPr wrap="square" rtlCol="0">
            <a:spAutoFit/>
          </a:bodyPr>
          <a:lstStyle/>
          <a:p>
            <a:pPr marL="171450" indent="-171450" algn="just">
              <a:buFont typeface="Arial" panose="020B0604020202020204" pitchFamily="34" charset="0"/>
              <a:buChar char="•"/>
            </a:pPr>
            <a:r>
              <a:rPr lang="es-ES" sz="1200" b="1" i="1" dirty="0"/>
              <a:t>De no contar con estas, se tendrá que hacer la solicitud, dirigida al Tesorero, incluyendo nombre completo del empleado y correo electrónico personal.</a:t>
            </a:r>
            <a:endParaRPr lang="es-MX" sz="1200" i="1" dirty="0"/>
          </a:p>
          <a:p>
            <a:endParaRPr lang="es-MX" dirty="0"/>
          </a:p>
        </p:txBody>
      </p:sp>
      <p:pic>
        <p:nvPicPr>
          <p:cNvPr id="4" name="Audio 3">
            <a:hlinkClick r:id="" action="ppaction://media"/>
            <a:extLst>
              <a:ext uri="{FF2B5EF4-FFF2-40B4-BE49-F238E27FC236}">
                <a16:creationId xmlns:a16="http://schemas.microsoft.com/office/drawing/2014/main" id="{864708E2-12FA-44D0-B6DA-895CC27D1AB7}"/>
              </a:ext>
            </a:extLst>
          </p:cNvPr>
          <p:cNvPicPr>
            <a:picLocks noChangeAspect="1"/>
          </p:cNvPicPr>
          <p:nvPr>
            <a:audioFile r:link="rId2"/>
            <p:extLst>
              <p:ext uri="{DAA4B4D4-6D71-4841-9C94-3DE7FCFB9230}">
                <p14:media xmlns:p14="http://schemas.microsoft.com/office/powerpoint/2010/main" r:embed="rId3">
                  <p14:trim st="2127" end="797.9954"/>
                </p14:media>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11904623"/>
      </p:ext>
    </p:extLst>
  </p:cSld>
  <p:clrMapOvr>
    <a:masterClrMapping/>
  </p:clrMapOvr>
  <mc:AlternateContent xmlns:mc="http://schemas.openxmlformats.org/markup-compatibility/2006" xmlns:p14="http://schemas.microsoft.com/office/powerpoint/2010/main">
    <mc:Choice Requires="p14">
      <p:transition p14:dur="10" advTm="22747">
        <p:fade/>
      </p:transition>
    </mc:Choice>
    <mc:Fallback xmlns="">
      <p:transition advTm="227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0" presetClass="entr" presetSubtype="0" fill="hold" grpId="0" nodeType="afterEffect">
                                  <p:stCondLst>
                                    <p:cond delay="0"/>
                                  </p:stCondLst>
                                  <p:iterate type="wd">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2" grpId="0"/>
      <p:bldP spid="14" grpId="0"/>
      <p:bldP spid="15"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85D46F0-E770-4614-B9F3-66E063175B9A}"/>
              </a:ext>
            </a:extLst>
          </p:cNvPr>
          <p:cNvSpPr txBox="1"/>
          <p:nvPr/>
        </p:nvSpPr>
        <p:spPr>
          <a:xfrm>
            <a:off x="965200" y="589280"/>
            <a:ext cx="8158480" cy="646331"/>
          </a:xfrm>
          <a:prstGeom prst="rect">
            <a:avLst/>
          </a:prstGeom>
          <a:noFill/>
        </p:spPr>
        <p:txBody>
          <a:bodyPr wrap="square" rtlCol="0">
            <a:spAutoFit/>
          </a:bodyPr>
          <a:lstStyle/>
          <a:p>
            <a:pPr algn="just"/>
            <a:r>
              <a:rPr lang="es-MX" dirty="0"/>
              <a:t>Al autenticarse positivamente, se </a:t>
            </a:r>
            <a:r>
              <a:rPr lang="es-ES" dirty="0"/>
              <a:t>dará acceso al apartado de dependencia en el cuál esté registrado el empleado usuario</a:t>
            </a:r>
            <a:endParaRPr lang="es-MX" dirty="0"/>
          </a:p>
        </p:txBody>
      </p:sp>
      <p:pic>
        <p:nvPicPr>
          <p:cNvPr id="3" name="Imagen 2">
            <a:extLst>
              <a:ext uri="{FF2B5EF4-FFF2-40B4-BE49-F238E27FC236}">
                <a16:creationId xmlns:a16="http://schemas.microsoft.com/office/drawing/2014/main" id="{EB9C5D2C-423F-4A87-9D4D-461EA9749F9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5200" y="1635442"/>
            <a:ext cx="8158480" cy="4054158"/>
          </a:xfrm>
          <a:prstGeom prst="rect">
            <a:avLst/>
          </a:prstGeom>
          <a:noFill/>
          <a:ln>
            <a:noFill/>
          </a:ln>
        </p:spPr>
      </p:pic>
      <p:cxnSp>
        <p:nvCxnSpPr>
          <p:cNvPr id="5" name="Conector recto de flecha 4">
            <a:extLst>
              <a:ext uri="{FF2B5EF4-FFF2-40B4-BE49-F238E27FC236}">
                <a16:creationId xmlns:a16="http://schemas.microsoft.com/office/drawing/2014/main" id="{8D7DE11E-37A7-400C-9509-0318C933BA8A}"/>
              </a:ext>
            </a:extLst>
          </p:cNvPr>
          <p:cNvCxnSpPr/>
          <p:nvPr/>
        </p:nvCxnSpPr>
        <p:spPr>
          <a:xfrm flipH="1">
            <a:off x="2273300" y="1235611"/>
            <a:ext cx="1993900" cy="19647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ACDFD5EC-6FC4-4755-8C80-D5572F4B31AD}"/>
              </a:ext>
            </a:extLst>
          </p:cNvPr>
          <p:cNvPicPr>
            <a:picLocks noChangeAspect="1"/>
          </p:cNvPicPr>
          <p:nvPr>
            <a:audioFile r:link="rId2"/>
            <p:extLst>
              <p:ext uri="{DAA4B4D4-6D71-4841-9C94-3DE7FCFB9230}">
                <p14:media xmlns:p14="http://schemas.microsoft.com/office/powerpoint/2010/main" r:embed="rId3">
                  <p14:trim st="2257" end="3880.8117"/>
                </p14:media>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78423149"/>
      </p:ext>
    </p:extLst>
  </p:cSld>
  <p:clrMapOvr>
    <a:masterClrMapping/>
  </p:clrMapOvr>
  <mc:AlternateContent xmlns:mc="http://schemas.openxmlformats.org/markup-compatibility/2006" xmlns:p14="http://schemas.microsoft.com/office/powerpoint/2010/main">
    <mc:Choice Requires="p14">
      <p:transition p14:dur="10" advTm="14393">
        <p:fade/>
      </p:transition>
    </mc:Choice>
    <mc:Fallback xmlns="">
      <p:transition advTm="143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ags/tag10.xml><?xml version="1.0" encoding="utf-8"?>
<p:tagLst xmlns:a="http://schemas.openxmlformats.org/drawingml/2006/main" xmlns:r="http://schemas.openxmlformats.org/officeDocument/2006/relationships" xmlns:p="http://schemas.openxmlformats.org/presentationml/2006/main">
  <p:tag name="TIMING" val="|6|1.3|1"/>
</p:tagLst>
</file>

<file path=ppt/tags/tag11.xml><?xml version="1.0" encoding="utf-8"?>
<p:tagLst xmlns:a="http://schemas.openxmlformats.org/drawingml/2006/main" xmlns:r="http://schemas.openxmlformats.org/officeDocument/2006/relationships" xmlns:p="http://schemas.openxmlformats.org/presentationml/2006/main">
  <p:tag name="TIMING" val="|12.1|0.9"/>
</p:tagLst>
</file>

<file path=ppt/tags/tag12.xml><?xml version="1.0" encoding="utf-8"?>
<p:tagLst xmlns:a="http://schemas.openxmlformats.org/drawingml/2006/main" xmlns:r="http://schemas.openxmlformats.org/officeDocument/2006/relationships" xmlns:p="http://schemas.openxmlformats.org/presentationml/2006/main">
  <p:tag name="TIMING" val="|14.3"/>
</p:tagLst>
</file>

<file path=ppt/tags/tag13.xml><?xml version="1.0" encoding="utf-8"?>
<p:tagLst xmlns:a="http://schemas.openxmlformats.org/drawingml/2006/main" xmlns:r="http://schemas.openxmlformats.org/officeDocument/2006/relationships" xmlns:p="http://schemas.openxmlformats.org/presentationml/2006/main">
  <p:tag name="TIMING" val="|3.2|15.3|1.1"/>
</p:tagLst>
</file>

<file path=ppt/tags/tag14.xml><?xml version="1.0" encoding="utf-8"?>
<p:tagLst xmlns:a="http://schemas.openxmlformats.org/drawingml/2006/main" xmlns:r="http://schemas.openxmlformats.org/officeDocument/2006/relationships" xmlns:p="http://schemas.openxmlformats.org/presentationml/2006/main">
  <p:tag name="TIMING" val="|1.7|8.2|1.1"/>
</p:tagLst>
</file>

<file path=ppt/tags/tag15.xml><?xml version="1.0" encoding="utf-8"?>
<p:tagLst xmlns:a="http://schemas.openxmlformats.org/drawingml/2006/main" xmlns:r="http://schemas.openxmlformats.org/officeDocument/2006/relationships" xmlns:p="http://schemas.openxmlformats.org/presentationml/2006/main">
  <p:tag name="TIMING" val="|0.8|25.4|1.3|1.3|17.1"/>
</p:tagLst>
</file>

<file path=ppt/tags/tag16.xml><?xml version="1.0" encoding="utf-8"?>
<p:tagLst xmlns:a="http://schemas.openxmlformats.org/drawingml/2006/main" xmlns:r="http://schemas.openxmlformats.org/officeDocument/2006/relationships" xmlns:p="http://schemas.openxmlformats.org/presentationml/2006/main">
  <p:tag name="TIMING" val="|1.3|12.3|1.1"/>
</p:tagLst>
</file>

<file path=ppt/tags/tag17.xml><?xml version="1.0" encoding="utf-8"?>
<p:tagLst xmlns:a="http://schemas.openxmlformats.org/drawingml/2006/main" xmlns:r="http://schemas.openxmlformats.org/officeDocument/2006/relationships" xmlns:p="http://schemas.openxmlformats.org/presentationml/2006/main">
  <p:tag name="TIMING" val="|1|28|1"/>
</p:tagLst>
</file>

<file path=ppt/tags/tag18.xml><?xml version="1.0" encoding="utf-8"?>
<p:tagLst xmlns:a="http://schemas.openxmlformats.org/drawingml/2006/main" xmlns:r="http://schemas.openxmlformats.org/officeDocument/2006/relationships" xmlns:p="http://schemas.openxmlformats.org/presentationml/2006/main">
  <p:tag name="TIMING" val="|1.4|32.6|1.1"/>
</p:tagLst>
</file>

<file path=ppt/tags/tag19.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20.xml><?xml version="1.0" encoding="utf-8"?>
<p:tagLst xmlns:a="http://schemas.openxmlformats.org/drawingml/2006/main" xmlns:r="http://schemas.openxmlformats.org/officeDocument/2006/relationships" xmlns:p="http://schemas.openxmlformats.org/presentationml/2006/main">
  <p:tag name="TIMING" val="|1.2|25.8|1.4|1.8"/>
</p:tagLst>
</file>

<file path=ppt/tags/tag21.xml><?xml version="1.0" encoding="utf-8"?>
<p:tagLst xmlns:a="http://schemas.openxmlformats.org/drawingml/2006/main" xmlns:r="http://schemas.openxmlformats.org/officeDocument/2006/relationships" xmlns:p="http://schemas.openxmlformats.org/presentationml/2006/main">
  <p:tag name="TIMING" val="|1.3|28.8|1.1"/>
</p:tagLst>
</file>

<file path=ppt/tags/tag22.xml><?xml version="1.0" encoding="utf-8"?>
<p:tagLst xmlns:a="http://schemas.openxmlformats.org/drawingml/2006/main" xmlns:r="http://schemas.openxmlformats.org/officeDocument/2006/relationships" xmlns:p="http://schemas.openxmlformats.org/presentationml/2006/main">
  <p:tag name="TIMING" val="|1.1|21.3|1.1"/>
</p:tagLst>
</file>

<file path=ppt/tags/tag23.xml><?xml version="1.0" encoding="utf-8"?>
<p:tagLst xmlns:a="http://schemas.openxmlformats.org/drawingml/2006/main" xmlns:r="http://schemas.openxmlformats.org/officeDocument/2006/relationships" xmlns:p="http://schemas.openxmlformats.org/presentationml/2006/main">
  <p:tag name="TIMING" val="|1|17.6|1"/>
</p:tagLst>
</file>

<file path=ppt/tags/tag24.xml><?xml version="1.0" encoding="utf-8"?>
<p:tagLst xmlns:a="http://schemas.openxmlformats.org/drawingml/2006/main" xmlns:r="http://schemas.openxmlformats.org/officeDocument/2006/relationships" xmlns:p="http://schemas.openxmlformats.org/presentationml/2006/main">
  <p:tag name="TIMING" val="|0.9|28.6|1.1"/>
</p:tagLst>
</file>

<file path=ppt/tags/tag25.xml><?xml version="1.0" encoding="utf-8"?>
<p:tagLst xmlns:a="http://schemas.openxmlformats.org/drawingml/2006/main" xmlns:r="http://schemas.openxmlformats.org/officeDocument/2006/relationships" xmlns:p="http://schemas.openxmlformats.org/presentationml/2006/main">
  <p:tag name="TIMING" val="|18.1|2.5"/>
</p:tagLst>
</file>

<file path=ppt/tags/tag26.xml><?xml version="1.0" encoding="utf-8"?>
<p:tagLst xmlns:a="http://schemas.openxmlformats.org/drawingml/2006/main" xmlns:r="http://schemas.openxmlformats.org/officeDocument/2006/relationships" xmlns:p="http://schemas.openxmlformats.org/presentationml/2006/main">
  <p:tag name="TIMING" val="|0.8|29.2"/>
</p:tagLst>
</file>

<file path=ppt/tags/tag27.xml><?xml version="1.0" encoding="utf-8"?>
<p:tagLst xmlns:a="http://schemas.openxmlformats.org/drawingml/2006/main" xmlns:r="http://schemas.openxmlformats.org/officeDocument/2006/relationships" xmlns:p="http://schemas.openxmlformats.org/presentationml/2006/main">
  <p:tag name="TIMING" val="|7.1|2|7.3|2.5|10.6|2.5|18.5"/>
</p:tagLst>
</file>

<file path=ppt/tags/tag28.xml><?xml version="1.0" encoding="utf-8"?>
<p:tagLst xmlns:a="http://schemas.openxmlformats.org/drawingml/2006/main" xmlns:r="http://schemas.openxmlformats.org/officeDocument/2006/relationships" xmlns:p="http://schemas.openxmlformats.org/presentationml/2006/main">
  <p:tag name="TIMING" val="|25"/>
</p:tagLst>
</file>

<file path=ppt/tags/tag3.xml><?xml version="1.0" encoding="utf-8"?>
<p:tagLst xmlns:a="http://schemas.openxmlformats.org/drawingml/2006/main" xmlns:r="http://schemas.openxmlformats.org/officeDocument/2006/relationships" xmlns:p="http://schemas.openxmlformats.org/presentationml/2006/main">
  <p:tag name="TIMING" val="|2.4"/>
</p:tagLst>
</file>

<file path=ppt/tags/tag4.xml><?xml version="1.0" encoding="utf-8"?>
<p:tagLst xmlns:a="http://schemas.openxmlformats.org/drawingml/2006/main" xmlns:r="http://schemas.openxmlformats.org/officeDocument/2006/relationships" xmlns:p="http://schemas.openxmlformats.org/presentationml/2006/main">
  <p:tag name="TIMING" val="|1.9"/>
</p:tagLst>
</file>

<file path=ppt/tags/tag5.xml><?xml version="1.0" encoding="utf-8"?>
<p:tagLst xmlns:a="http://schemas.openxmlformats.org/drawingml/2006/main" xmlns:r="http://schemas.openxmlformats.org/officeDocument/2006/relationships" xmlns:p="http://schemas.openxmlformats.org/presentationml/2006/main">
  <p:tag name="TIMING" val="|6.2|1.4|1.4|1.2|1|3.5|5.8"/>
</p:tagLst>
</file>

<file path=ppt/tags/tag6.xml><?xml version="1.0" encoding="utf-8"?>
<p:tagLst xmlns:a="http://schemas.openxmlformats.org/drawingml/2006/main" xmlns:r="http://schemas.openxmlformats.org/officeDocument/2006/relationships" xmlns:p="http://schemas.openxmlformats.org/presentationml/2006/main">
  <p:tag name="TIMING" val="|1.3"/>
</p:tagLst>
</file>

<file path=ppt/tags/tag7.xml><?xml version="1.0" encoding="utf-8"?>
<p:tagLst xmlns:a="http://schemas.openxmlformats.org/drawingml/2006/main" xmlns:r="http://schemas.openxmlformats.org/officeDocument/2006/relationships" xmlns:p="http://schemas.openxmlformats.org/presentationml/2006/main">
  <p:tag name="TIMING" val="|9|1|1.1"/>
</p:tagLst>
</file>

<file path=ppt/tags/tag8.xml><?xml version="1.0" encoding="utf-8"?>
<p:tagLst xmlns:a="http://schemas.openxmlformats.org/drawingml/2006/main" xmlns:r="http://schemas.openxmlformats.org/officeDocument/2006/relationships" xmlns:p="http://schemas.openxmlformats.org/presentationml/2006/main">
  <p:tag name="TIMING" val="|10.4|1.2"/>
</p:tagLst>
</file>

<file path=ppt/tags/tag9.xml><?xml version="1.0" encoding="utf-8"?>
<p:tagLst xmlns:a="http://schemas.openxmlformats.org/drawingml/2006/main" xmlns:r="http://schemas.openxmlformats.org/officeDocument/2006/relationships" xmlns:p="http://schemas.openxmlformats.org/presentationml/2006/main">
  <p:tag name="TIMING" val="|6.4|1.4|5.8|1|4.6"/>
</p:tagLst>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1222</TotalTime>
  <Words>1702</Words>
  <Application>Microsoft Office PowerPoint</Application>
  <PresentationFormat>Panorámica</PresentationFormat>
  <Paragraphs>101</Paragraphs>
  <Slides>30</Slides>
  <Notes>8</Notes>
  <HiddenSlides>0</HiddenSlides>
  <MMClips>28</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30</vt:i4>
      </vt:variant>
    </vt:vector>
  </HeadingPairs>
  <TitlesOfParts>
    <vt:vector size="36" baseType="lpstr">
      <vt:lpstr>Arial</vt:lpstr>
      <vt:lpstr>Calibri</vt:lpstr>
      <vt:lpstr>Calibri Light</vt:lpstr>
      <vt:lpstr>Trebuchet MS</vt:lpstr>
      <vt:lpstr>Wingdings 3</vt:lpstr>
      <vt:lpstr>Faceta</vt:lpstr>
      <vt:lpstr>Presentación de PowerPoint</vt:lpstr>
      <vt:lpstr>Universidad Michoacana de San Nicolás de Hidalgo</vt:lpstr>
      <vt:lpstr>Guía para Registro del Programa Anual de Adquisiciones, Arrendamientos y Servicios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Josué Navarrete Maldonado</dc:creator>
  <cp:lastModifiedBy>Josué Navarrete Maldonado</cp:lastModifiedBy>
  <cp:revision>100</cp:revision>
  <dcterms:created xsi:type="dcterms:W3CDTF">2020-06-11T15:42:02Z</dcterms:created>
  <dcterms:modified xsi:type="dcterms:W3CDTF">2020-06-15T16:17:45Z</dcterms:modified>
</cp:coreProperties>
</file>